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570" r:id="rId2"/>
    <p:sldId id="777" r:id="rId3"/>
    <p:sldId id="639" r:id="rId4"/>
    <p:sldId id="782" r:id="rId5"/>
    <p:sldId id="774" r:id="rId6"/>
    <p:sldId id="692" r:id="rId7"/>
    <p:sldId id="693" r:id="rId8"/>
    <p:sldId id="743" r:id="rId9"/>
    <p:sldId id="744" r:id="rId10"/>
    <p:sldId id="775" r:id="rId11"/>
    <p:sldId id="791" r:id="rId12"/>
    <p:sldId id="793" r:id="rId13"/>
    <p:sldId id="792" r:id="rId14"/>
    <p:sldId id="794" r:id="rId15"/>
    <p:sldId id="781" r:id="rId16"/>
    <p:sldId id="780" r:id="rId17"/>
    <p:sldId id="779" r:id="rId18"/>
    <p:sldId id="785" r:id="rId19"/>
    <p:sldId id="786" r:id="rId20"/>
    <p:sldId id="790" r:id="rId21"/>
    <p:sldId id="787" r:id="rId22"/>
    <p:sldId id="723" r:id="rId23"/>
    <p:sldId id="788" r:id="rId24"/>
    <p:sldId id="762" r:id="rId25"/>
    <p:sldId id="750" r:id="rId26"/>
    <p:sldId id="772" r:id="rId27"/>
    <p:sldId id="752" r:id="rId28"/>
    <p:sldId id="753" r:id="rId29"/>
    <p:sldId id="754" r:id="rId30"/>
    <p:sldId id="755" r:id="rId31"/>
    <p:sldId id="760" r:id="rId32"/>
    <p:sldId id="756" r:id="rId33"/>
    <p:sldId id="757" r:id="rId34"/>
    <p:sldId id="765" r:id="rId35"/>
    <p:sldId id="758" r:id="rId36"/>
    <p:sldId id="764" r:id="rId37"/>
    <p:sldId id="766" r:id="rId38"/>
  </p:sldIdLst>
  <p:sldSz cx="12192000" cy="6858000"/>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295"/>
    <a:srgbClr val="E2E9F6"/>
    <a:srgbClr val="FF7C80"/>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D9D73C-C97F-4346-8BB9-4C501BE406B1}" v="531" dt="2025-02-11T15:14:05.4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660"/>
  </p:normalViewPr>
  <p:slideViewPr>
    <p:cSldViewPr snapToGrid="0">
      <p:cViewPr varScale="1">
        <p:scale>
          <a:sx n="104" d="100"/>
          <a:sy n="104" d="100"/>
        </p:scale>
        <p:origin x="115" y="139"/>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3763" cy="463647"/>
          </a:xfrm>
          <a:prstGeom prst="rect">
            <a:avLst/>
          </a:prstGeom>
        </p:spPr>
        <p:txBody>
          <a:bodyPr vert="horz" lIns="92539" tIns="46270" rIns="92539" bIns="46270" rtlCol="0"/>
          <a:lstStyle>
            <a:lvl1pPr algn="l">
              <a:defRPr sz="1200"/>
            </a:lvl1pPr>
          </a:lstStyle>
          <a:p>
            <a:endParaRPr lang="en-US"/>
          </a:p>
        </p:txBody>
      </p:sp>
      <p:sp>
        <p:nvSpPr>
          <p:cNvPr id="3" name="Date Placeholder 2"/>
          <p:cNvSpPr>
            <a:spLocks noGrp="1"/>
          </p:cNvSpPr>
          <p:nvPr>
            <p:ph type="dt" idx="1"/>
          </p:nvPr>
        </p:nvSpPr>
        <p:spPr>
          <a:xfrm>
            <a:off x="3939467" y="0"/>
            <a:ext cx="3013763" cy="463647"/>
          </a:xfrm>
          <a:prstGeom prst="rect">
            <a:avLst/>
          </a:prstGeom>
        </p:spPr>
        <p:txBody>
          <a:bodyPr vert="horz" lIns="92539" tIns="46270" rIns="92539" bIns="46270" rtlCol="0"/>
          <a:lstStyle>
            <a:lvl1pPr algn="r">
              <a:defRPr sz="1200"/>
            </a:lvl1pPr>
          </a:lstStyle>
          <a:p>
            <a:fld id="{A7285D12-1DC6-477D-91FA-30CBF0F8EDE6}" type="datetimeFigureOut">
              <a:rPr lang="en-US" smtClean="0"/>
              <a:t>2/14/2025</a:t>
            </a:fld>
            <a:endParaRPr lang="en-US"/>
          </a:p>
        </p:txBody>
      </p:sp>
      <p:sp>
        <p:nvSpPr>
          <p:cNvPr id="4" name="Slide Image Placeholder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2539" tIns="46270" rIns="92539" bIns="46270" rtlCol="0" anchor="ctr"/>
          <a:lstStyle/>
          <a:p>
            <a:endParaRPr lang="en-US"/>
          </a:p>
        </p:txBody>
      </p:sp>
      <p:sp>
        <p:nvSpPr>
          <p:cNvPr id="5" name="Notes Placeholder 4"/>
          <p:cNvSpPr>
            <a:spLocks noGrp="1"/>
          </p:cNvSpPr>
          <p:nvPr>
            <p:ph type="body" sz="quarter" idx="3"/>
          </p:nvPr>
        </p:nvSpPr>
        <p:spPr>
          <a:xfrm>
            <a:off x="695484" y="4447153"/>
            <a:ext cx="5563870" cy="3638580"/>
          </a:xfrm>
          <a:prstGeom prst="rect">
            <a:avLst/>
          </a:prstGeom>
        </p:spPr>
        <p:txBody>
          <a:bodyPr vert="horz" lIns="92539" tIns="46270" rIns="92539" bIns="462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7193"/>
            <a:ext cx="3013763" cy="463646"/>
          </a:xfrm>
          <a:prstGeom prst="rect">
            <a:avLst/>
          </a:prstGeom>
        </p:spPr>
        <p:txBody>
          <a:bodyPr vert="horz" lIns="92539" tIns="46270" rIns="92539" bIns="46270"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777193"/>
            <a:ext cx="3013763" cy="463646"/>
          </a:xfrm>
          <a:prstGeom prst="rect">
            <a:avLst/>
          </a:prstGeom>
        </p:spPr>
        <p:txBody>
          <a:bodyPr vert="horz" lIns="92539" tIns="46270" rIns="92539" bIns="46270" rtlCol="0" anchor="b"/>
          <a:lstStyle>
            <a:lvl1pPr algn="r">
              <a:defRPr sz="1200"/>
            </a:lvl1pPr>
          </a:lstStyle>
          <a:p>
            <a:fld id="{4BAEF0A7-7EBF-49DD-9B29-1941FE58F4A8}" type="slidenum">
              <a:rPr lang="en-US" smtClean="0"/>
              <a:t>‹#›</a:t>
            </a:fld>
            <a:endParaRPr lang="en-US"/>
          </a:p>
        </p:txBody>
      </p:sp>
    </p:spTree>
    <p:extLst>
      <p:ext uri="{BB962C8B-B14F-4D97-AF65-F5344CB8AC3E}">
        <p14:creationId xmlns:p14="http://schemas.microsoft.com/office/powerpoint/2010/main" val="1139497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AEF0A7-7EBF-49DD-9B29-1941FE58F4A8}" type="slidenum">
              <a:rPr lang="en-US" smtClean="0"/>
              <a:t>1</a:t>
            </a:fld>
            <a:endParaRPr lang="en-US"/>
          </a:p>
        </p:txBody>
      </p:sp>
    </p:spTree>
    <p:extLst>
      <p:ext uri="{BB962C8B-B14F-4D97-AF65-F5344CB8AC3E}">
        <p14:creationId xmlns:p14="http://schemas.microsoft.com/office/powerpoint/2010/main" val="990357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BDEC3-492F-BB7B-32E0-3BF3899CAB4D}"/>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F71A291-E662-8B0E-0EFF-779385496DBD}"/>
              </a:ext>
            </a:extLst>
          </p:cNvPr>
          <p:cNvSpPr>
            <a:spLocks noGrp="1" noRot="1" noChangeAspect="1" noTextEdit="1"/>
          </p:cNvSpPr>
          <p:nvPr>
            <p:ph type="sldImg"/>
          </p:nvPr>
        </p:nvSpPr>
        <p:spPr bwMode="auto">
          <a:xfrm>
            <a:off x="465138" y="723900"/>
            <a:ext cx="6434137" cy="3619500"/>
          </a:xfrm>
          <a:noFill/>
          <a:ln>
            <a:solidFill>
              <a:srgbClr val="000000"/>
            </a:solidFill>
            <a:miter lim="800000"/>
            <a:headEnd/>
            <a:tailEnd/>
          </a:ln>
        </p:spPr>
      </p:sp>
      <p:sp>
        <p:nvSpPr>
          <p:cNvPr id="28675" name="Notes Placeholder 2">
            <a:extLst>
              <a:ext uri="{FF2B5EF4-FFF2-40B4-BE49-F238E27FC236}">
                <a16:creationId xmlns:a16="http://schemas.microsoft.com/office/drawing/2014/main" id="{38CCC903-9E3B-7BD1-449E-407D01CD135C}"/>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D018B416-E9EF-A232-C250-0D654EFE9D46}"/>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10</a:t>
            </a:fld>
            <a:endParaRPr lang="en-US" dirty="0"/>
          </a:p>
        </p:txBody>
      </p:sp>
    </p:spTree>
    <p:extLst>
      <p:ext uri="{BB962C8B-B14F-4D97-AF65-F5344CB8AC3E}">
        <p14:creationId xmlns:p14="http://schemas.microsoft.com/office/powerpoint/2010/main" val="304369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BB2C7-E252-6B47-CF0A-0F323ADC73B3}"/>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2CF8A59E-C90F-5A98-BEF9-9781A3290ABB}"/>
              </a:ext>
            </a:extLst>
          </p:cNvPr>
          <p:cNvSpPr>
            <a:spLocks noGrp="1" noRot="1" noChangeAspect="1" noTextEdit="1"/>
          </p:cNvSpPr>
          <p:nvPr>
            <p:ph type="sldImg"/>
          </p:nvPr>
        </p:nvSpPr>
        <p:spPr bwMode="auto">
          <a:xfrm>
            <a:off x="465138" y="723900"/>
            <a:ext cx="6434137" cy="3619500"/>
          </a:xfrm>
          <a:noFill/>
          <a:ln>
            <a:solidFill>
              <a:srgbClr val="000000"/>
            </a:solidFill>
            <a:miter lim="800000"/>
            <a:headEnd/>
            <a:tailEnd/>
          </a:ln>
        </p:spPr>
      </p:sp>
      <p:sp>
        <p:nvSpPr>
          <p:cNvPr id="28675" name="Notes Placeholder 2">
            <a:extLst>
              <a:ext uri="{FF2B5EF4-FFF2-40B4-BE49-F238E27FC236}">
                <a16:creationId xmlns:a16="http://schemas.microsoft.com/office/drawing/2014/main" id="{03AB8E38-92D9-EB51-6079-DFB1594D18C6}"/>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6E211F0E-AFF5-6DFC-93DA-5E619DB28E6E}"/>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14</a:t>
            </a:fld>
            <a:endParaRPr lang="en-US" dirty="0"/>
          </a:p>
        </p:txBody>
      </p:sp>
    </p:spTree>
    <p:extLst>
      <p:ext uri="{BB962C8B-B14F-4D97-AF65-F5344CB8AC3E}">
        <p14:creationId xmlns:p14="http://schemas.microsoft.com/office/powerpoint/2010/main" val="748073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6789D-3FF3-B221-FFFA-82E89AFA5D27}"/>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BF1596C7-EB1D-2A0F-C0E7-E2AA194598DF}"/>
              </a:ext>
            </a:extLst>
          </p:cNvPr>
          <p:cNvSpPr>
            <a:spLocks noGrp="1" noRot="1" noChangeAspect="1" noTextEdit="1"/>
          </p:cNvSpPr>
          <p:nvPr>
            <p:ph type="sldImg"/>
          </p:nvPr>
        </p:nvSpPr>
        <p:spPr bwMode="auto">
          <a:xfrm>
            <a:off x="465138" y="723900"/>
            <a:ext cx="6434137" cy="3619500"/>
          </a:xfrm>
          <a:noFill/>
          <a:ln>
            <a:solidFill>
              <a:srgbClr val="000000"/>
            </a:solidFill>
            <a:miter lim="800000"/>
            <a:headEnd/>
            <a:tailEnd/>
          </a:ln>
        </p:spPr>
      </p:sp>
      <p:sp>
        <p:nvSpPr>
          <p:cNvPr id="28675" name="Notes Placeholder 2">
            <a:extLst>
              <a:ext uri="{FF2B5EF4-FFF2-40B4-BE49-F238E27FC236}">
                <a16:creationId xmlns:a16="http://schemas.microsoft.com/office/drawing/2014/main" id="{B6CA803E-852A-030D-BF79-82315C8309AF}"/>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5A6D0BC6-4FD1-89AB-8D4E-9B21EEE5ACD4}"/>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15</a:t>
            </a:fld>
            <a:endParaRPr lang="en-US" dirty="0"/>
          </a:p>
        </p:txBody>
      </p:sp>
    </p:spTree>
    <p:extLst>
      <p:ext uri="{BB962C8B-B14F-4D97-AF65-F5344CB8AC3E}">
        <p14:creationId xmlns:p14="http://schemas.microsoft.com/office/powerpoint/2010/main" val="3080108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0867C-2E15-F387-9F0D-4A5BB166AA31}"/>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5F6F4B15-B7BF-9E34-48E5-0A3F076ECA68}"/>
              </a:ext>
            </a:extLst>
          </p:cNvPr>
          <p:cNvSpPr>
            <a:spLocks noGrp="1" noRot="1" noChangeAspect="1" noTextEdit="1"/>
          </p:cNvSpPr>
          <p:nvPr>
            <p:ph type="sldImg"/>
          </p:nvPr>
        </p:nvSpPr>
        <p:spPr bwMode="auto">
          <a:xfrm>
            <a:off x="465138" y="723900"/>
            <a:ext cx="6434137" cy="3619500"/>
          </a:xfrm>
          <a:noFill/>
          <a:ln>
            <a:solidFill>
              <a:srgbClr val="000000"/>
            </a:solidFill>
            <a:miter lim="800000"/>
            <a:headEnd/>
            <a:tailEnd/>
          </a:ln>
        </p:spPr>
      </p:sp>
      <p:sp>
        <p:nvSpPr>
          <p:cNvPr id="28675" name="Notes Placeholder 2">
            <a:extLst>
              <a:ext uri="{FF2B5EF4-FFF2-40B4-BE49-F238E27FC236}">
                <a16:creationId xmlns:a16="http://schemas.microsoft.com/office/drawing/2014/main" id="{3CC836C7-CDB2-0800-5346-AD83D627E971}"/>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B86FFD30-0B1A-963C-F59E-90EE92D3EC51}"/>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16</a:t>
            </a:fld>
            <a:endParaRPr lang="en-US" dirty="0"/>
          </a:p>
        </p:txBody>
      </p:sp>
    </p:spTree>
    <p:extLst>
      <p:ext uri="{BB962C8B-B14F-4D97-AF65-F5344CB8AC3E}">
        <p14:creationId xmlns:p14="http://schemas.microsoft.com/office/powerpoint/2010/main" val="672930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06BF5-7DF1-4DD4-A216-8D60066CA3E3}"/>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BA51B901-923E-D8BB-4FB4-B22EE16A382B}"/>
              </a:ext>
            </a:extLst>
          </p:cNvPr>
          <p:cNvSpPr>
            <a:spLocks noGrp="1" noRot="1" noChangeAspect="1" noTextEdit="1"/>
          </p:cNvSpPr>
          <p:nvPr>
            <p:ph type="sldImg"/>
          </p:nvPr>
        </p:nvSpPr>
        <p:spPr bwMode="auto">
          <a:xfrm>
            <a:off x="465138" y="723900"/>
            <a:ext cx="6434137" cy="3619500"/>
          </a:xfrm>
          <a:noFill/>
          <a:ln>
            <a:solidFill>
              <a:srgbClr val="000000"/>
            </a:solidFill>
            <a:miter lim="800000"/>
            <a:headEnd/>
            <a:tailEnd/>
          </a:ln>
        </p:spPr>
      </p:sp>
      <p:sp>
        <p:nvSpPr>
          <p:cNvPr id="28675" name="Notes Placeholder 2">
            <a:extLst>
              <a:ext uri="{FF2B5EF4-FFF2-40B4-BE49-F238E27FC236}">
                <a16:creationId xmlns:a16="http://schemas.microsoft.com/office/drawing/2014/main" id="{19A34AA2-F24A-654F-7D36-6CC7644092DC}"/>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227E1402-EE3F-40D0-ECC9-4F3EC2EBF8F3}"/>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17</a:t>
            </a:fld>
            <a:endParaRPr lang="en-US" dirty="0"/>
          </a:p>
        </p:txBody>
      </p:sp>
    </p:spTree>
    <p:extLst>
      <p:ext uri="{BB962C8B-B14F-4D97-AF65-F5344CB8AC3E}">
        <p14:creationId xmlns:p14="http://schemas.microsoft.com/office/powerpoint/2010/main" val="2688698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377DD-5E98-5C42-7FBA-B3F32E428200}"/>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7F68670F-BE40-1A65-BEB7-E053E4613460}"/>
              </a:ext>
            </a:extLst>
          </p:cNvPr>
          <p:cNvSpPr>
            <a:spLocks noGrp="1" noRot="1" noChangeAspect="1" noTextEdit="1"/>
          </p:cNvSpPr>
          <p:nvPr>
            <p:ph type="sldImg"/>
          </p:nvPr>
        </p:nvSpPr>
        <p:spPr bwMode="auto">
          <a:xfrm>
            <a:off x="465138" y="723900"/>
            <a:ext cx="6434137" cy="3619500"/>
          </a:xfrm>
          <a:noFill/>
          <a:ln>
            <a:solidFill>
              <a:srgbClr val="000000"/>
            </a:solidFill>
            <a:miter lim="800000"/>
            <a:headEnd/>
            <a:tailEnd/>
          </a:ln>
        </p:spPr>
      </p:sp>
      <p:sp>
        <p:nvSpPr>
          <p:cNvPr id="28675" name="Notes Placeholder 2">
            <a:extLst>
              <a:ext uri="{FF2B5EF4-FFF2-40B4-BE49-F238E27FC236}">
                <a16:creationId xmlns:a16="http://schemas.microsoft.com/office/drawing/2014/main" id="{8ECA7543-E5FB-B599-41E3-38B16F97A4AC}"/>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150A7731-EE53-B933-90F5-B1FFDB40ED96}"/>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18</a:t>
            </a:fld>
            <a:endParaRPr lang="en-US" dirty="0"/>
          </a:p>
        </p:txBody>
      </p:sp>
    </p:spTree>
    <p:extLst>
      <p:ext uri="{BB962C8B-B14F-4D97-AF65-F5344CB8AC3E}">
        <p14:creationId xmlns:p14="http://schemas.microsoft.com/office/powerpoint/2010/main" val="2893061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6D013-35D2-3C2D-BE68-580A98D28606}"/>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51F2E1B1-0FE9-418D-B091-CD28802EEAFE}"/>
              </a:ext>
            </a:extLst>
          </p:cNvPr>
          <p:cNvSpPr>
            <a:spLocks noGrp="1" noRot="1" noChangeAspect="1" noTextEdit="1"/>
          </p:cNvSpPr>
          <p:nvPr>
            <p:ph type="sldImg"/>
          </p:nvPr>
        </p:nvSpPr>
        <p:spPr bwMode="auto">
          <a:xfrm>
            <a:off x="465138" y="723900"/>
            <a:ext cx="6434137" cy="3619500"/>
          </a:xfrm>
          <a:noFill/>
          <a:ln>
            <a:solidFill>
              <a:srgbClr val="000000"/>
            </a:solidFill>
            <a:miter lim="800000"/>
            <a:headEnd/>
            <a:tailEnd/>
          </a:ln>
        </p:spPr>
      </p:sp>
      <p:sp>
        <p:nvSpPr>
          <p:cNvPr id="28675" name="Notes Placeholder 2">
            <a:extLst>
              <a:ext uri="{FF2B5EF4-FFF2-40B4-BE49-F238E27FC236}">
                <a16:creationId xmlns:a16="http://schemas.microsoft.com/office/drawing/2014/main" id="{9DFA21EC-80DA-E42D-6A02-64AF8E27D506}"/>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5BBC4B95-6695-3FDF-F9A7-377E76587EAB}"/>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19</a:t>
            </a:fld>
            <a:endParaRPr lang="en-US" dirty="0"/>
          </a:p>
        </p:txBody>
      </p:sp>
    </p:spTree>
    <p:extLst>
      <p:ext uri="{BB962C8B-B14F-4D97-AF65-F5344CB8AC3E}">
        <p14:creationId xmlns:p14="http://schemas.microsoft.com/office/powerpoint/2010/main" val="2360275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707AF-9AD8-B4F6-D343-40488E894C13}"/>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05D519F1-1091-7A36-9B73-5B1267DF1087}"/>
              </a:ext>
            </a:extLst>
          </p:cNvPr>
          <p:cNvSpPr>
            <a:spLocks noGrp="1" noRot="1" noChangeAspect="1" noTextEdit="1"/>
          </p:cNvSpPr>
          <p:nvPr>
            <p:ph type="sldImg"/>
          </p:nvPr>
        </p:nvSpPr>
        <p:spPr bwMode="auto">
          <a:xfrm>
            <a:off x="465138" y="723900"/>
            <a:ext cx="6434137" cy="3619500"/>
          </a:xfrm>
          <a:noFill/>
          <a:ln>
            <a:solidFill>
              <a:srgbClr val="000000"/>
            </a:solidFill>
            <a:miter lim="800000"/>
            <a:headEnd/>
            <a:tailEnd/>
          </a:ln>
        </p:spPr>
      </p:sp>
      <p:sp>
        <p:nvSpPr>
          <p:cNvPr id="28675" name="Notes Placeholder 2">
            <a:extLst>
              <a:ext uri="{FF2B5EF4-FFF2-40B4-BE49-F238E27FC236}">
                <a16:creationId xmlns:a16="http://schemas.microsoft.com/office/drawing/2014/main" id="{5FC6D9D4-EC48-764A-2F9C-CE8681348016}"/>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1918F324-FB0F-B98E-8842-57008331B7CA}"/>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20</a:t>
            </a:fld>
            <a:endParaRPr lang="en-US" dirty="0"/>
          </a:p>
        </p:txBody>
      </p:sp>
    </p:spTree>
    <p:extLst>
      <p:ext uri="{BB962C8B-B14F-4D97-AF65-F5344CB8AC3E}">
        <p14:creationId xmlns:p14="http://schemas.microsoft.com/office/powerpoint/2010/main" val="3534347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70FF8-DFDF-929A-9FD0-64FD9266ABFD}"/>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45E758B7-ED77-29E8-0FAD-EF5A14708126}"/>
              </a:ext>
            </a:extLst>
          </p:cNvPr>
          <p:cNvSpPr>
            <a:spLocks noGrp="1" noRot="1" noChangeAspect="1" noTextEdit="1"/>
          </p:cNvSpPr>
          <p:nvPr>
            <p:ph type="sldImg"/>
          </p:nvPr>
        </p:nvSpPr>
        <p:spPr bwMode="auto">
          <a:xfrm>
            <a:off x="465138" y="723900"/>
            <a:ext cx="6434137" cy="3619500"/>
          </a:xfrm>
          <a:noFill/>
          <a:ln>
            <a:solidFill>
              <a:srgbClr val="000000"/>
            </a:solidFill>
            <a:miter lim="800000"/>
            <a:headEnd/>
            <a:tailEnd/>
          </a:ln>
        </p:spPr>
      </p:sp>
      <p:sp>
        <p:nvSpPr>
          <p:cNvPr id="28675" name="Notes Placeholder 2">
            <a:extLst>
              <a:ext uri="{FF2B5EF4-FFF2-40B4-BE49-F238E27FC236}">
                <a16:creationId xmlns:a16="http://schemas.microsoft.com/office/drawing/2014/main" id="{BBE7BACC-2B7C-3A0A-910D-0A8706AA7D1B}"/>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74B5AD20-50A6-E698-FC01-8D5577DD466A}"/>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21</a:t>
            </a:fld>
            <a:endParaRPr lang="en-US" dirty="0"/>
          </a:p>
        </p:txBody>
      </p:sp>
    </p:spTree>
    <p:extLst>
      <p:ext uri="{BB962C8B-B14F-4D97-AF65-F5344CB8AC3E}">
        <p14:creationId xmlns:p14="http://schemas.microsoft.com/office/powerpoint/2010/main" val="2826248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236AD-F90E-3752-40F9-7BDF7214CF5C}"/>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370E39E2-1B13-C9E8-D5E6-17946791968B}"/>
              </a:ext>
            </a:extLst>
          </p:cNvPr>
          <p:cNvSpPr>
            <a:spLocks noGrp="1" noRot="1" noChangeAspect="1" noTextEdit="1"/>
          </p:cNvSpPr>
          <p:nvPr>
            <p:ph type="sldImg"/>
          </p:nvPr>
        </p:nvSpPr>
        <p:spPr bwMode="auto">
          <a:xfrm>
            <a:off x="455613" y="719138"/>
            <a:ext cx="6381750" cy="3590925"/>
          </a:xfrm>
          <a:noFill/>
          <a:ln>
            <a:solidFill>
              <a:srgbClr val="000000"/>
            </a:solidFill>
            <a:miter lim="800000"/>
            <a:headEnd/>
            <a:tailEnd/>
          </a:ln>
        </p:spPr>
      </p:sp>
      <p:sp>
        <p:nvSpPr>
          <p:cNvPr id="28675" name="Notes Placeholder 2">
            <a:extLst>
              <a:ext uri="{FF2B5EF4-FFF2-40B4-BE49-F238E27FC236}">
                <a16:creationId xmlns:a16="http://schemas.microsoft.com/office/drawing/2014/main" id="{40FF45DB-EF0F-5EC7-FAD3-5BB894DC279C}"/>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E9F366E9-925C-08F2-B0D2-3C8A36AF0C2D}"/>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22</a:t>
            </a:fld>
            <a:endParaRPr lang="en-US" dirty="0"/>
          </a:p>
        </p:txBody>
      </p:sp>
    </p:spTree>
    <p:extLst>
      <p:ext uri="{BB962C8B-B14F-4D97-AF65-F5344CB8AC3E}">
        <p14:creationId xmlns:p14="http://schemas.microsoft.com/office/powerpoint/2010/main" val="3230879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41B663-FB78-4BAD-754F-D71BFC33D5D7}"/>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223A2C0-A1B5-1965-995C-54397CD622E5}"/>
              </a:ext>
            </a:extLst>
          </p:cNvPr>
          <p:cNvSpPr>
            <a:spLocks noGrp="1" noRot="1" noChangeAspect="1" noTextEdit="1"/>
          </p:cNvSpPr>
          <p:nvPr>
            <p:ph type="sldImg"/>
          </p:nvPr>
        </p:nvSpPr>
        <p:spPr bwMode="auto">
          <a:xfrm>
            <a:off x="465138" y="723900"/>
            <a:ext cx="6434137" cy="3619500"/>
          </a:xfrm>
          <a:noFill/>
          <a:ln>
            <a:solidFill>
              <a:srgbClr val="000000"/>
            </a:solidFill>
            <a:miter lim="800000"/>
            <a:headEnd/>
            <a:tailEnd/>
          </a:ln>
        </p:spPr>
      </p:sp>
      <p:sp>
        <p:nvSpPr>
          <p:cNvPr id="28675" name="Notes Placeholder 2">
            <a:extLst>
              <a:ext uri="{FF2B5EF4-FFF2-40B4-BE49-F238E27FC236}">
                <a16:creationId xmlns:a16="http://schemas.microsoft.com/office/drawing/2014/main" id="{B8A81408-37F1-309F-8734-34F29F4EB001}"/>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A93312BC-C797-258E-9CA8-02E14B111EE0}"/>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2</a:t>
            </a:fld>
            <a:endParaRPr lang="en-US" dirty="0"/>
          </a:p>
        </p:txBody>
      </p:sp>
    </p:spTree>
    <p:extLst>
      <p:ext uri="{BB962C8B-B14F-4D97-AF65-F5344CB8AC3E}">
        <p14:creationId xmlns:p14="http://schemas.microsoft.com/office/powerpoint/2010/main" val="3429738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6A1DD-CC53-BFD9-3CAB-6DD9CC36D90D}"/>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6F970C1-E1BC-C68C-ADBA-DD9BF21A7621}"/>
              </a:ext>
            </a:extLst>
          </p:cNvPr>
          <p:cNvSpPr>
            <a:spLocks noGrp="1" noRot="1" noChangeAspect="1" noTextEdit="1"/>
          </p:cNvSpPr>
          <p:nvPr>
            <p:ph type="sldImg"/>
          </p:nvPr>
        </p:nvSpPr>
        <p:spPr bwMode="auto">
          <a:xfrm>
            <a:off x="442913" y="714375"/>
            <a:ext cx="6335712" cy="3563938"/>
          </a:xfrm>
          <a:noFill/>
          <a:ln>
            <a:solidFill>
              <a:srgbClr val="000000"/>
            </a:solidFill>
            <a:miter lim="800000"/>
            <a:headEnd/>
            <a:tailEnd/>
          </a:ln>
        </p:spPr>
      </p:sp>
      <p:sp>
        <p:nvSpPr>
          <p:cNvPr id="28675" name="Notes Placeholder 2">
            <a:extLst>
              <a:ext uri="{FF2B5EF4-FFF2-40B4-BE49-F238E27FC236}">
                <a16:creationId xmlns:a16="http://schemas.microsoft.com/office/drawing/2014/main" id="{5C62A736-F358-437E-A6E1-46F8D7106C6A}"/>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1344601E-B605-C7A1-1C87-0698B522D92A}"/>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24</a:t>
            </a:fld>
            <a:endParaRPr lang="en-US" dirty="0"/>
          </a:p>
        </p:txBody>
      </p:sp>
    </p:spTree>
    <p:extLst>
      <p:ext uri="{BB962C8B-B14F-4D97-AF65-F5344CB8AC3E}">
        <p14:creationId xmlns:p14="http://schemas.microsoft.com/office/powerpoint/2010/main" val="1238165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DFFCF-C9E9-493D-FB4B-158A2FAE33F1}"/>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F8F6040-59FF-FC56-FB2B-CA7C9016064D}"/>
              </a:ext>
            </a:extLst>
          </p:cNvPr>
          <p:cNvSpPr>
            <a:spLocks noGrp="1" noRot="1" noChangeAspect="1" noTextEdit="1"/>
          </p:cNvSpPr>
          <p:nvPr>
            <p:ph type="sldImg"/>
          </p:nvPr>
        </p:nvSpPr>
        <p:spPr bwMode="auto">
          <a:xfrm>
            <a:off x="442913" y="714375"/>
            <a:ext cx="6335712" cy="3563938"/>
          </a:xfrm>
          <a:noFill/>
          <a:ln>
            <a:solidFill>
              <a:srgbClr val="000000"/>
            </a:solidFill>
            <a:miter lim="800000"/>
            <a:headEnd/>
            <a:tailEnd/>
          </a:ln>
        </p:spPr>
      </p:sp>
      <p:sp>
        <p:nvSpPr>
          <p:cNvPr id="28675" name="Notes Placeholder 2">
            <a:extLst>
              <a:ext uri="{FF2B5EF4-FFF2-40B4-BE49-F238E27FC236}">
                <a16:creationId xmlns:a16="http://schemas.microsoft.com/office/drawing/2014/main" id="{5109DEAD-90DA-115F-7674-F51702077924}"/>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445067FA-A67C-9142-1DC8-DA38C5F5F98D}"/>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25</a:t>
            </a:fld>
            <a:endParaRPr lang="en-US" dirty="0"/>
          </a:p>
        </p:txBody>
      </p:sp>
    </p:spTree>
    <p:extLst>
      <p:ext uri="{BB962C8B-B14F-4D97-AF65-F5344CB8AC3E}">
        <p14:creationId xmlns:p14="http://schemas.microsoft.com/office/powerpoint/2010/main" val="4115555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42913" y="714375"/>
            <a:ext cx="6335712" cy="3563938"/>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26</a:t>
            </a:fld>
            <a:endParaRPr lang="en-US" dirty="0"/>
          </a:p>
        </p:txBody>
      </p:sp>
    </p:spTree>
    <p:extLst>
      <p:ext uri="{BB962C8B-B14F-4D97-AF65-F5344CB8AC3E}">
        <p14:creationId xmlns:p14="http://schemas.microsoft.com/office/powerpoint/2010/main" val="1616082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E24C4-3F04-5B03-512F-CC610A92232D}"/>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657CA30-CCA9-5EE2-F218-1A01E2AAC9C8}"/>
              </a:ext>
            </a:extLst>
          </p:cNvPr>
          <p:cNvSpPr>
            <a:spLocks noGrp="1" noRot="1" noChangeAspect="1" noTextEdit="1"/>
          </p:cNvSpPr>
          <p:nvPr>
            <p:ph type="sldImg"/>
          </p:nvPr>
        </p:nvSpPr>
        <p:spPr bwMode="auto">
          <a:xfrm>
            <a:off x="442913" y="714375"/>
            <a:ext cx="6335712" cy="3563938"/>
          </a:xfrm>
          <a:noFill/>
          <a:ln>
            <a:solidFill>
              <a:srgbClr val="000000"/>
            </a:solidFill>
            <a:miter lim="800000"/>
            <a:headEnd/>
            <a:tailEnd/>
          </a:ln>
        </p:spPr>
      </p:sp>
      <p:sp>
        <p:nvSpPr>
          <p:cNvPr id="28675" name="Notes Placeholder 2">
            <a:extLst>
              <a:ext uri="{FF2B5EF4-FFF2-40B4-BE49-F238E27FC236}">
                <a16:creationId xmlns:a16="http://schemas.microsoft.com/office/drawing/2014/main" id="{AB11E86D-3AD1-3A8C-E110-D8939E5556ED}"/>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FDB68C06-AEC9-3B6E-1488-790AEDFAF55B}"/>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27</a:t>
            </a:fld>
            <a:endParaRPr lang="en-US" dirty="0"/>
          </a:p>
        </p:txBody>
      </p:sp>
    </p:spTree>
    <p:extLst>
      <p:ext uri="{BB962C8B-B14F-4D97-AF65-F5344CB8AC3E}">
        <p14:creationId xmlns:p14="http://schemas.microsoft.com/office/powerpoint/2010/main" val="87955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597DD-C1E8-5B57-90DF-254FF49167C5}"/>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5629A3E-C5DB-2200-43EA-8EA83715B1E0}"/>
              </a:ext>
            </a:extLst>
          </p:cNvPr>
          <p:cNvSpPr>
            <a:spLocks noGrp="1" noRot="1" noChangeAspect="1" noTextEdit="1"/>
          </p:cNvSpPr>
          <p:nvPr>
            <p:ph type="sldImg"/>
          </p:nvPr>
        </p:nvSpPr>
        <p:spPr bwMode="auto">
          <a:xfrm>
            <a:off x="442913" y="714375"/>
            <a:ext cx="6335712" cy="3563938"/>
          </a:xfrm>
          <a:noFill/>
          <a:ln>
            <a:solidFill>
              <a:srgbClr val="000000"/>
            </a:solidFill>
            <a:miter lim="800000"/>
            <a:headEnd/>
            <a:tailEnd/>
          </a:ln>
        </p:spPr>
      </p:sp>
      <p:sp>
        <p:nvSpPr>
          <p:cNvPr id="28675" name="Notes Placeholder 2">
            <a:extLst>
              <a:ext uri="{FF2B5EF4-FFF2-40B4-BE49-F238E27FC236}">
                <a16:creationId xmlns:a16="http://schemas.microsoft.com/office/drawing/2014/main" id="{677FEC99-7536-19F0-EF01-853A5EC2DEED}"/>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415C001F-ED30-84C3-4792-842ED4EA3588}"/>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28</a:t>
            </a:fld>
            <a:endParaRPr lang="en-US" dirty="0"/>
          </a:p>
        </p:txBody>
      </p:sp>
    </p:spTree>
    <p:extLst>
      <p:ext uri="{BB962C8B-B14F-4D97-AF65-F5344CB8AC3E}">
        <p14:creationId xmlns:p14="http://schemas.microsoft.com/office/powerpoint/2010/main" val="367943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E1B9C-DCB8-C1D6-EC6E-658C9ADA7D56}"/>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BDA2DAA8-CFBD-7C86-C00B-52D41C721B45}"/>
              </a:ext>
            </a:extLst>
          </p:cNvPr>
          <p:cNvSpPr>
            <a:spLocks noGrp="1" noRot="1" noChangeAspect="1" noTextEdit="1"/>
          </p:cNvSpPr>
          <p:nvPr>
            <p:ph type="sldImg"/>
          </p:nvPr>
        </p:nvSpPr>
        <p:spPr bwMode="auto">
          <a:xfrm>
            <a:off x="442913" y="714375"/>
            <a:ext cx="6335712" cy="3563938"/>
          </a:xfrm>
          <a:noFill/>
          <a:ln>
            <a:solidFill>
              <a:srgbClr val="000000"/>
            </a:solidFill>
            <a:miter lim="800000"/>
            <a:headEnd/>
            <a:tailEnd/>
          </a:ln>
        </p:spPr>
      </p:sp>
      <p:sp>
        <p:nvSpPr>
          <p:cNvPr id="28675" name="Notes Placeholder 2">
            <a:extLst>
              <a:ext uri="{FF2B5EF4-FFF2-40B4-BE49-F238E27FC236}">
                <a16:creationId xmlns:a16="http://schemas.microsoft.com/office/drawing/2014/main" id="{5B4F54E6-B101-82C9-A6F0-A4D4F456625D}"/>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56221A05-3DBD-50BE-0BFB-09BD2DC11347}"/>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29</a:t>
            </a:fld>
            <a:endParaRPr lang="en-US" dirty="0"/>
          </a:p>
        </p:txBody>
      </p:sp>
    </p:spTree>
    <p:extLst>
      <p:ext uri="{BB962C8B-B14F-4D97-AF65-F5344CB8AC3E}">
        <p14:creationId xmlns:p14="http://schemas.microsoft.com/office/powerpoint/2010/main" val="2797639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68979-8B11-ADAF-EFD8-0EDA9F14CA11}"/>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9331DBFF-4E4C-AE8F-BDCD-2F4C41610E44}"/>
              </a:ext>
            </a:extLst>
          </p:cNvPr>
          <p:cNvSpPr>
            <a:spLocks noGrp="1" noRot="1" noChangeAspect="1" noTextEdit="1"/>
          </p:cNvSpPr>
          <p:nvPr>
            <p:ph type="sldImg"/>
          </p:nvPr>
        </p:nvSpPr>
        <p:spPr bwMode="auto">
          <a:xfrm>
            <a:off x="442913" y="714375"/>
            <a:ext cx="6335712" cy="3563938"/>
          </a:xfrm>
          <a:noFill/>
          <a:ln>
            <a:solidFill>
              <a:srgbClr val="000000"/>
            </a:solidFill>
            <a:miter lim="800000"/>
            <a:headEnd/>
            <a:tailEnd/>
          </a:ln>
        </p:spPr>
      </p:sp>
      <p:sp>
        <p:nvSpPr>
          <p:cNvPr id="28675" name="Notes Placeholder 2">
            <a:extLst>
              <a:ext uri="{FF2B5EF4-FFF2-40B4-BE49-F238E27FC236}">
                <a16:creationId xmlns:a16="http://schemas.microsoft.com/office/drawing/2014/main" id="{6DB4F652-57F5-4371-E189-29C7FDE4C447}"/>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D085E1E7-A52D-69CC-1573-62A82D597EF5}"/>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30</a:t>
            </a:fld>
            <a:endParaRPr lang="en-US" dirty="0"/>
          </a:p>
        </p:txBody>
      </p:sp>
    </p:spTree>
    <p:extLst>
      <p:ext uri="{BB962C8B-B14F-4D97-AF65-F5344CB8AC3E}">
        <p14:creationId xmlns:p14="http://schemas.microsoft.com/office/powerpoint/2010/main" val="3351362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FE4A7-0438-D35E-5EA7-BB9CDCD436AC}"/>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52670545-8DA0-0A8B-A599-CC9D8FE2FAAA}"/>
              </a:ext>
            </a:extLst>
          </p:cNvPr>
          <p:cNvSpPr>
            <a:spLocks noGrp="1" noRot="1" noChangeAspect="1" noTextEdit="1"/>
          </p:cNvSpPr>
          <p:nvPr>
            <p:ph type="sldImg"/>
          </p:nvPr>
        </p:nvSpPr>
        <p:spPr bwMode="auto">
          <a:xfrm>
            <a:off x="442913" y="714375"/>
            <a:ext cx="6335712" cy="3563938"/>
          </a:xfrm>
          <a:noFill/>
          <a:ln>
            <a:solidFill>
              <a:srgbClr val="000000"/>
            </a:solidFill>
            <a:miter lim="800000"/>
            <a:headEnd/>
            <a:tailEnd/>
          </a:ln>
        </p:spPr>
      </p:sp>
      <p:sp>
        <p:nvSpPr>
          <p:cNvPr id="28675" name="Notes Placeholder 2">
            <a:extLst>
              <a:ext uri="{FF2B5EF4-FFF2-40B4-BE49-F238E27FC236}">
                <a16:creationId xmlns:a16="http://schemas.microsoft.com/office/drawing/2014/main" id="{6D384D5D-4555-6551-B959-BB442D7C8E00}"/>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2DAFA4FE-AB42-CB34-9BCB-B1443F37A49D}"/>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31</a:t>
            </a:fld>
            <a:endParaRPr lang="en-US" dirty="0"/>
          </a:p>
        </p:txBody>
      </p:sp>
    </p:spTree>
    <p:extLst>
      <p:ext uri="{BB962C8B-B14F-4D97-AF65-F5344CB8AC3E}">
        <p14:creationId xmlns:p14="http://schemas.microsoft.com/office/powerpoint/2010/main" val="4106429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D22B5-6858-ED9F-A888-1304F3ED4AA7}"/>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7003F714-AA64-3A46-70A7-0F9BBBFED7E0}"/>
              </a:ext>
            </a:extLst>
          </p:cNvPr>
          <p:cNvSpPr>
            <a:spLocks noGrp="1" noRot="1" noChangeAspect="1" noTextEdit="1"/>
          </p:cNvSpPr>
          <p:nvPr>
            <p:ph type="sldImg"/>
          </p:nvPr>
        </p:nvSpPr>
        <p:spPr bwMode="auto">
          <a:xfrm>
            <a:off x="442913" y="714375"/>
            <a:ext cx="6335712" cy="3563938"/>
          </a:xfrm>
          <a:noFill/>
          <a:ln>
            <a:solidFill>
              <a:srgbClr val="000000"/>
            </a:solidFill>
            <a:miter lim="800000"/>
            <a:headEnd/>
            <a:tailEnd/>
          </a:ln>
        </p:spPr>
      </p:sp>
      <p:sp>
        <p:nvSpPr>
          <p:cNvPr id="28675" name="Notes Placeholder 2">
            <a:extLst>
              <a:ext uri="{FF2B5EF4-FFF2-40B4-BE49-F238E27FC236}">
                <a16:creationId xmlns:a16="http://schemas.microsoft.com/office/drawing/2014/main" id="{D1059762-4891-1BBD-75D9-6A1842B65113}"/>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56479527-C3C1-9ABB-6BA0-C13CC86D691F}"/>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32</a:t>
            </a:fld>
            <a:endParaRPr lang="en-US" dirty="0"/>
          </a:p>
        </p:txBody>
      </p:sp>
    </p:spTree>
    <p:extLst>
      <p:ext uri="{BB962C8B-B14F-4D97-AF65-F5344CB8AC3E}">
        <p14:creationId xmlns:p14="http://schemas.microsoft.com/office/powerpoint/2010/main" val="219750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E759D-AF0B-6EDB-76EA-F9D57361C2A8}"/>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264B5A43-59B6-8A0D-D3DC-31C9397848A1}"/>
              </a:ext>
            </a:extLst>
          </p:cNvPr>
          <p:cNvSpPr>
            <a:spLocks noGrp="1" noRot="1" noChangeAspect="1" noTextEdit="1"/>
          </p:cNvSpPr>
          <p:nvPr>
            <p:ph type="sldImg"/>
          </p:nvPr>
        </p:nvSpPr>
        <p:spPr bwMode="auto">
          <a:xfrm>
            <a:off x="442913" y="714375"/>
            <a:ext cx="6335712" cy="3563938"/>
          </a:xfrm>
          <a:noFill/>
          <a:ln>
            <a:solidFill>
              <a:srgbClr val="000000"/>
            </a:solidFill>
            <a:miter lim="800000"/>
            <a:headEnd/>
            <a:tailEnd/>
          </a:ln>
        </p:spPr>
      </p:sp>
      <p:sp>
        <p:nvSpPr>
          <p:cNvPr id="28675" name="Notes Placeholder 2">
            <a:extLst>
              <a:ext uri="{FF2B5EF4-FFF2-40B4-BE49-F238E27FC236}">
                <a16:creationId xmlns:a16="http://schemas.microsoft.com/office/drawing/2014/main" id="{080EB98B-76BC-665E-894E-948EC10339C5}"/>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5F46D4E2-46DB-D84E-BDB7-BA089A4E2720}"/>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33</a:t>
            </a:fld>
            <a:endParaRPr lang="en-US" dirty="0"/>
          </a:p>
        </p:txBody>
      </p:sp>
    </p:spTree>
    <p:extLst>
      <p:ext uri="{BB962C8B-B14F-4D97-AF65-F5344CB8AC3E}">
        <p14:creationId xmlns:p14="http://schemas.microsoft.com/office/powerpoint/2010/main" val="2259988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36563" y="711200"/>
            <a:ext cx="6318250" cy="3554413"/>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3</a:t>
            </a:fld>
            <a:endParaRPr lang="en-US" dirty="0"/>
          </a:p>
        </p:txBody>
      </p:sp>
    </p:spTree>
    <p:extLst>
      <p:ext uri="{BB962C8B-B14F-4D97-AF65-F5344CB8AC3E}">
        <p14:creationId xmlns:p14="http://schemas.microsoft.com/office/powerpoint/2010/main" val="3239095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09A88-6D68-B5B1-333D-E36126BDE47A}"/>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E3912F8-3088-DA9A-46EC-B0BD411D4E69}"/>
              </a:ext>
            </a:extLst>
          </p:cNvPr>
          <p:cNvSpPr>
            <a:spLocks noGrp="1" noRot="1" noChangeAspect="1" noTextEdit="1"/>
          </p:cNvSpPr>
          <p:nvPr>
            <p:ph type="sldImg"/>
          </p:nvPr>
        </p:nvSpPr>
        <p:spPr bwMode="auto">
          <a:xfrm>
            <a:off x="442913" y="714375"/>
            <a:ext cx="6335712" cy="3563938"/>
          </a:xfrm>
          <a:noFill/>
          <a:ln>
            <a:solidFill>
              <a:srgbClr val="000000"/>
            </a:solidFill>
            <a:miter lim="800000"/>
            <a:headEnd/>
            <a:tailEnd/>
          </a:ln>
        </p:spPr>
      </p:sp>
      <p:sp>
        <p:nvSpPr>
          <p:cNvPr id="28675" name="Notes Placeholder 2">
            <a:extLst>
              <a:ext uri="{FF2B5EF4-FFF2-40B4-BE49-F238E27FC236}">
                <a16:creationId xmlns:a16="http://schemas.microsoft.com/office/drawing/2014/main" id="{B0FAE7A7-AE4F-454E-28F3-A0C82614CBA0}"/>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CA2AADD8-BD80-B2A0-6501-17B68B29EFD5}"/>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34</a:t>
            </a:fld>
            <a:endParaRPr lang="en-US" dirty="0"/>
          </a:p>
        </p:txBody>
      </p:sp>
    </p:spTree>
    <p:extLst>
      <p:ext uri="{BB962C8B-B14F-4D97-AF65-F5344CB8AC3E}">
        <p14:creationId xmlns:p14="http://schemas.microsoft.com/office/powerpoint/2010/main" val="3426693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571F0-D8E3-4AC5-EB86-C187420A5C12}"/>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E7BB2B6-0C95-D233-BE72-47949905104E}"/>
              </a:ext>
            </a:extLst>
          </p:cNvPr>
          <p:cNvSpPr>
            <a:spLocks noGrp="1" noRot="1" noChangeAspect="1" noTextEdit="1"/>
          </p:cNvSpPr>
          <p:nvPr>
            <p:ph type="sldImg"/>
          </p:nvPr>
        </p:nvSpPr>
        <p:spPr bwMode="auto">
          <a:xfrm>
            <a:off x="442913" y="714375"/>
            <a:ext cx="6335712" cy="3563938"/>
          </a:xfrm>
          <a:noFill/>
          <a:ln>
            <a:solidFill>
              <a:srgbClr val="000000"/>
            </a:solidFill>
            <a:miter lim="800000"/>
            <a:headEnd/>
            <a:tailEnd/>
          </a:ln>
        </p:spPr>
      </p:sp>
      <p:sp>
        <p:nvSpPr>
          <p:cNvPr id="28675" name="Notes Placeholder 2">
            <a:extLst>
              <a:ext uri="{FF2B5EF4-FFF2-40B4-BE49-F238E27FC236}">
                <a16:creationId xmlns:a16="http://schemas.microsoft.com/office/drawing/2014/main" id="{3E1EE178-7F9C-1151-2966-2D00C57B1BC5}"/>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CEC6DA1C-19CD-25EB-C925-FDAFA5290B1E}"/>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35</a:t>
            </a:fld>
            <a:endParaRPr lang="en-US" dirty="0"/>
          </a:p>
        </p:txBody>
      </p:sp>
    </p:spTree>
    <p:extLst>
      <p:ext uri="{BB962C8B-B14F-4D97-AF65-F5344CB8AC3E}">
        <p14:creationId xmlns:p14="http://schemas.microsoft.com/office/powerpoint/2010/main" val="1920754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87C5A-BCE7-59F7-72E9-23E97BEB7B56}"/>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9E928608-F55D-9B4C-E8A3-8CF4EC16242A}"/>
              </a:ext>
            </a:extLst>
          </p:cNvPr>
          <p:cNvSpPr>
            <a:spLocks noGrp="1" noRot="1" noChangeAspect="1" noTextEdit="1"/>
          </p:cNvSpPr>
          <p:nvPr>
            <p:ph type="sldImg"/>
          </p:nvPr>
        </p:nvSpPr>
        <p:spPr bwMode="auto">
          <a:xfrm>
            <a:off x="442913" y="714375"/>
            <a:ext cx="6335712" cy="3563938"/>
          </a:xfrm>
          <a:noFill/>
          <a:ln>
            <a:solidFill>
              <a:srgbClr val="000000"/>
            </a:solidFill>
            <a:miter lim="800000"/>
            <a:headEnd/>
            <a:tailEnd/>
          </a:ln>
        </p:spPr>
      </p:sp>
      <p:sp>
        <p:nvSpPr>
          <p:cNvPr id="28675" name="Notes Placeholder 2">
            <a:extLst>
              <a:ext uri="{FF2B5EF4-FFF2-40B4-BE49-F238E27FC236}">
                <a16:creationId xmlns:a16="http://schemas.microsoft.com/office/drawing/2014/main" id="{F5A9DD47-6115-AA75-A539-47B8F0AD170C}"/>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16632591-C360-43E8-025B-F82C2057462E}"/>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36</a:t>
            </a:fld>
            <a:endParaRPr lang="en-US" dirty="0"/>
          </a:p>
        </p:txBody>
      </p:sp>
    </p:spTree>
    <p:extLst>
      <p:ext uri="{BB962C8B-B14F-4D97-AF65-F5344CB8AC3E}">
        <p14:creationId xmlns:p14="http://schemas.microsoft.com/office/powerpoint/2010/main" val="1959873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D2067-8707-3641-57AE-6A3F0935A60A}"/>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3CB25B1F-7A79-4966-42A1-888303DF39AE}"/>
              </a:ext>
            </a:extLst>
          </p:cNvPr>
          <p:cNvSpPr>
            <a:spLocks noGrp="1" noRot="1" noChangeAspect="1" noTextEdit="1"/>
          </p:cNvSpPr>
          <p:nvPr>
            <p:ph type="sldImg"/>
          </p:nvPr>
        </p:nvSpPr>
        <p:spPr bwMode="auto">
          <a:xfrm>
            <a:off x="471488" y="727075"/>
            <a:ext cx="6451600" cy="3630613"/>
          </a:xfrm>
          <a:noFill/>
          <a:ln>
            <a:solidFill>
              <a:srgbClr val="000000"/>
            </a:solidFill>
            <a:miter lim="800000"/>
            <a:headEnd/>
            <a:tailEnd/>
          </a:ln>
        </p:spPr>
      </p:sp>
      <p:sp>
        <p:nvSpPr>
          <p:cNvPr id="28675" name="Notes Placeholder 2">
            <a:extLst>
              <a:ext uri="{FF2B5EF4-FFF2-40B4-BE49-F238E27FC236}">
                <a16:creationId xmlns:a16="http://schemas.microsoft.com/office/drawing/2014/main" id="{89FDFBAB-81BA-72A0-A8A1-3E2D95F2E06E}"/>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B00C0E2B-69EF-B545-4EE8-62F25C638A6D}"/>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37</a:t>
            </a:fld>
            <a:endParaRPr lang="en-US" dirty="0"/>
          </a:p>
        </p:txBody>
      </p:sp>
    </p:spTree>
    <p:extLst>
      <p:ext uri="{BB962C8B-B14F-4D97-AF65-F5344CB8AC3E}">
        <p14:creationId xmlns:p14="http://schemas.microsoft.com/office/powerpoint/2010/main" val="1547468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61225-E14E-F0C1-FC16-1821CA0B6692}"/>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791072FB-0F79-5820-51AD-7168CBA320AD}"/>
              </a:ext>
            </a:extLst>
          </p:cNvPr>
          <p:cNvSpPr>
            <a:spLocks noGrp="1" noRot="1" noChangeAspect="1" noTextEdit="1"/>
          </p:cNvSpPr>
          <p:nvPr>
            <p:ph type="sldImg"/>
          </p:nvPr>
        </p:nvSpPr>
        <p:spPr bwMode="auto">
          <a:xfrm>
            <a:off x="455613" y="719138"/>
            <a:ext cx="6381750" cy="3590925"/>
          </a:xfrm>
          <a:noFill/>
          <a:ln>
            <a:solidFill>
              <a:srgbClr val="000000"/>
            </a:solidFill>
            <a:miter lim="800000"/>
            <a:headEnd/>
            <a:tailEnd/>
          </a:ln>
        </p:spPr>
      </p:sp>
      <p:sp>
        <p:nvSpPr>
          <p:cNvPr id="28675" name="Notes Placeholder 2">
            <a:extLst>
              <a:ext uri="{FF2B5EF4-FFF2-40B4-BE49-F238E27FC236}">
                <a16:creationId xmlns:a16="http://schemas.microsoft.com/office/drawing/2014/main" id="{D965F01A-79EF-1286-6397-6949266260F8}"/>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3A5145E8-AE9E-6D9A-0D1C-7B424B36BBEB}"/>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4</a:t>
            </a:fld>
            <a:endParaRPr lang="en-US" dirty="0"/>
          </a:p>
        </p:txBody>
      </p:sp>
    </p:spTree>
    <p:extLst>
      <p:ext uri="{BB962C8B-B14F-4D97-AF65-F5344CB8AC3E}">
        <p14:creationId xmlns:p14="http://schemas.microsoft.com/office/powerpoint/2010/main" val="81258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B4C5A-2CB3-A840-DFEF-3168C9710AC6}"/>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2BEDD0A-E8EE-AC37-1C2D-A728FC9F0C33}"/>
              </a:ext>
            </a:extLst>
          </p:cNvPr>
          <p:cNvSpPr>
            <a:spLocks noGrp="1" noRot="1" noChangeAspect="1" noTextEdit="1"/>
          </p:cNvSpPr>
          <p:nvPr>
            <p:ph type="sldImg"/>
          </p:nvPr>
        </p:nvSpPr>
        <p:spPr bwMode="auto">
          <a:xfrm>
            <a:off x="465138" y="723900"/>
            <a:ext cx="6434137" cy="3619500"/>
          </a:xfrm>
          <a:noFill/>
          <a:ln>
            <a:solidFill>
              <a:srgbClr val="000000"/>
            </a:solidFill>
            <a:miter lim="800000"/>
            <a:headEnd/>
            <a:tailEnd/>
          </a:ln>
        </p:spPr>
      </p:sp>
      <p:sp>
        <p:nvSpPr>
          <p:cNvPr id="28675" name="Notes Placeholder 2">
            <a:extLst>
              <a:ext uri="{FF2B5EF4-FFF2-40B4-BE49-F238E27FC236}">
                <a16:creationId xmlns:a16="http://schemas.microsoft.com/office/drawing/2014/main" id="{1A66D62A-E395-1E18-0B3B-8BEA0B20F2E7}"/>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6C83B150-8AE6-989F-750B-A299FD783EBC}"/>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5</a:t>
            </a:fld>
            <a:endParaRPr lang="en-US" dirty="0"/>
          </a:p>
        </p:txBody>
      </p:sp>
    </p:spTree>
    <p:extLst>
      <p:ext uri="{BB962C8B-B14F-4D97-AF65-F5344CB8AC3E}">
        <p14:creationId xmlns:p14="http://schemas.microsoft.com/office/powerpoint/2010/main" val="761717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55613" y="719138"/>
            <a:ext cx="6381750" cy="3590925"/>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6</a:t>
            </a:fld>
            <a:endParaRPr lang="en-US" dirty="0"/>
          </a:p>
        </p:txBody>
      </p:sp>
    </p:spTree>
    <p:extLst>
      <p:ext uri="{BB962C8B-B14F-4D97-AF65-F5344CB8AC3E}">
        <p14:creationId xmlns:p14="http://schemas.microsoft.com/office/powerpoint/2010/main" val="3015685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55613" y="719138"/>
            <a:ext cx="6381750" cy="3590925"/>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7</a:t>
            </a:fld>
            <a:endParaRPr lang="en-US" dirty="0"/>
          </a:p>
        </p:txBody>
      </p:sp>
    </p:spTree>
    <p:extLst>
      <p:ext uri="{BB962C8B-B14F-4D97-AF65-F5344CB8AC3E}">
        <p14:creationId xmlns:p14="http://schemas.microsoft.com/office/powerpoint/2010/main" val="3273276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2677E-61B2-2B7D-0E7A-8C867F71BC96}"/>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E64B613-C8A7-B6E2-D4C7-6E9E72B16ECE}"/>
              </a:ext>
            </a:extLst>
          </p:cNvPr>
          <p:cNvSpPr>
            <a:spLocks noGrp="1" noRot="1" noChangeAspect="1" noTextEdit="1"/>
          </p:cNvSpPr>
          <p:nvPr>
            <p:ph type="sldImg"/>
          </p:nvPr>
        </p:nvSpPr>
        <p:spPr bwMode="auto">
          <a:xfrm>
            <a:off x="482600" y="731838"/>
            <a:ext cx="6502400" cy="3657600"/>
          </a:xfrm>
          <a:noFill/>
          <a:ln>
            <a:solidFill>
              <a:srgbClr val="000000"/>
            </a:solidFill>
            <a:miter lim="800000"/>
            <a:headEnd/>
            <a:tailEnd/>
          </a:ln>
        </p:spPr>
      </p:sp>
      <p:sp>
        <p:nvSpPr>
          <p:cNvPr id="28675" name="Notes Placeholder 2">
            <a:extLst>
              <a:ext uri="{FF2B5EF4-FFF2-40B4-BE49-F238E27FC236}">
                <a16:creationId xmlns:a16="http://schemas.microsoft.com/office/drawing/2014/main" id="{4BCC9AB3-1EF6-217E-AD40-3500C2994410}"/>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189FA648-F060-0731-270B-736A4AE90C1B}"/>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8</a:t>
            </a:fld>
            <a:endParaRPr lang="en-US" dirty="0"/>
          </a:p>
        </p:txBody>
      </p:sp>
    </p:spTree>
    <p:extLst>
      <p:ext uri="{BB962C8B-B14F-4D97-AF65-F5344CB8AC3E}">
        <p14:creationId xmlns:p14="http://schemas.microsoft.com/office/powerpoint/2010/main" val="1294924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100B-CDE7-7858-41DA-D1BEAFDCE7EB}"/>
            </a:ext>
          </a:extLst>
        </p:cNvPr>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D2E4A303-F616-066E-FB08-CD83945D423F}"/>
              </a:ext>
            </a:extLst>
          </p:cNvPr>
          <p:cNvSpPr>
            <a:spLocks noGrp="1" noRot="1" noChangeAspect="1" noTextEdit="1"/>
          </p:cNvSpPr>
          <p:nvPr>
            <p:ph type="sldImg"/>
          </p:nvPr>
        </p:nvSpPr>
        <p:spPr bwMode="auto">
          <a:xfrm>
            <a:off x="482600" y="731838"/>
            <a:ext cx="6502400" cy="3657600"/>
          </a:xfrm>
          <a:noFill/>
          <a:ln>
            <a:solidFill>
              <a:srgbClr val="000000"/>
            </a:solidFill>
            <a:miter lim="800000"/>
            <a:headEnd/>
            <a:tailEnd/>
          </a:ln>
        </p:spPr>
      </p:sp>
      <p:sp>
        <p:nvSpPr>
          <p:cNvPr id="28675" name="Notes Placeholder 2">
            <a:extLst>
              <a:ext uri="{FF2B5EF4-FFF2-40B4-BE49-F238E27FC236}">
                <a16:creationId xmlns:a16="http://schemas.microsoft.com/office/drawing/2014/main" id="{D998F176-4931-AAF9-E181-B601A9A1BCEA}"/>
              </a:ext>
            </a:extLst>
          </p:cNvPr>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a:extLst>
              <a:ext uri="{FF2B5EF4-FFF2-40B4-BE49-F238E27FC236}">
                <a16:creationId xmlns:a16="http://schemas.microsoft.com/office/drawing/2014/main" id="{F69A2575-B8B5-4892-7FEA-A3A5E157787C}"/>
              </a:ext>
            </a:extLst>
          </p:cNvPr>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9</a:t>
            </a:fld>
            <a:endParaRPr lang="en-US" dirty="0"/>
          </a:p>
        </p:txBody>
      </p:sp>
    </p:spTree>
    <p:extLst>
      <p:ext uri="{BB962C8B-B14F-4D97-AF65-F5344CB8AC3E}">
        <p14:creationId xmlns:p14="http://schemas.microsoft.com/office/powerpoint/2010/main" val="210572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982A0-7CB3-0DDC-2648-1760391724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08A9B9-24CE-7F5F-1A39-C9633F54E4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5055B8-181A-547C-F681-320190519903}"/>
              </a:ext>
            </a:extLst>
          </p:cNvPr>
          <p:cNvSpPr>
            <a:spLocks noGrp="1"/>
          </p:cNvSpPr>
          <p:nvPr>
            <p:ph type="dt" sz="half" idx="10"/>
          </p:nvPr>
        </p:nvSpPr>
        <p:spPr/>
        <p:txBody>
          <a:bodyPr/>
          <a:lstStyle/>
          <a:p>
            <a:fld id="{08DB12CC-AD31-4DC8-992A-0FCC247A828F}" type="datetimeFigureOut">
              <a:rPr lang="en-US" smtClean="0"/>
              <a:t>2/14/2025</a:t>
            </a:fld>
            <a:endParaRPr lang="en-US"/>
          </a:p>
        </p:txBody>
      </p:sp>
      <p:sp>
        <p:nvSpPr>
          <p:cNvPr id="5" name="Footer Placeholder 4">
            <a:extLst>
              <a:ext uri="{FF2B5EF4-FFF2-40B4-BE49-F238E27FC236}">
                <a16:creationId xmlns:a16="http://schemas.microsoft.com/office/drawing/2014/main" id="{185863B7-DEA5-38AD-B648-4182E81E56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6374D-60F8-795B-5EC8-34D52982FFF6}"/>
              </a:ext>
            </a:extLst>
          </p:cNvPr>
          <p:cNvSpPr>
            <a:spLocks noGrp="1"/>
          </p:cNvSpPr>
          <p:nvPr>
            <p:ph type="sldNum" sz="quarter" idx="12"/>
          </p:nvPr>
        </p:nvSpPr>
        <p:spPr/>
        <p:txBody>
          <a:bodyPr/>
          <a:lstStyle/>
          <a:p>
            <a:fld id="{64AFF2AA-5363-4332-9170-9403DA482244}" type="slidenum">
              <a:rPr lang="en-US" smtClean="0"/>
              <a:t>‹#›</a:t>
            </a:fld>
            <a:endParaRPr lang="en-US"/>
          </a:p>
        </p:txBody>
      </p:sp>
    </p:spTree>
    <p:extLst>
      <p:ext uri="{BB962C8B-B14F-4D97-AF65-F5344CB8AC3E}">
        <p14:creationId xmlns:p14="http://schemas.microsoft.com/office/powerpoint/2010/main" val="1997677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DD290-3609-AD0F-E3DA-C039C93D91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08A6CF-0B6C-358F-FECA-CCDDB9B4B0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1A248-3F1C-D0BA-6B2C-93E6429B3FA0}"/>
              </a:ext>
            </a:extLst>
          </p:cNvPr>
          <p:cNvSpPr>
            <a:spLocks noGrp="1"/>
          </p:cNvSpPr>
          <p:nvPr>
            <p:ph type="dt" sz="half" idx="10"/>
          </p:nvPr>
        </p:nvSpPr>
        <p:spPr/>
        <p:txBody>
          <a:bodyPr/>
          <a:lstStyle/>
          <a:p>
            <a:fld id="{08DB12CC-AD31-4DC8-992A-0FCC247A828F}" type="datetimeFigureOut">
              <a:rPr lang="en-US" smtClean="0"/>
              <a:t>2/14/2025</a:t>
            </a:fld>
            <a:endParaRPr lang="en-US"/>
          </a:p>
        </p:txBody>
      </p:sp>
      <p:sp>
        <p:nvSpPr>
          <p:cNvPr id="5" name="Footer Placeholder 4">
            <a:extLst>
              <a:ext uri="{FF2B5EF4-FFF2-40B4-BE49-F238E27FC236}">
                <a16:creationId xmlns:a16="http://schemas.microsoft.com/office/drawing/2014/main" id="{D75EDF50-53A0-3335-830D-58571E7B5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F99FE9-2554-5E7B-E29C-3DF5153D68B6}"/>
              </a:ext>
            </a:extLst>
          </p:cNvPr>
          <p:cNvSpPr>
            <a:spLocks noGrp="1"/>
          </p:cNvSpPr>
          <p:nvPr>
            <p:ph type="sldNum" sz="quarter" idx="12"/>
          </p:nvPr>
        </p:nvSpPr>
        <p:spPr/>
        <p:txBody>
          <a:bodyPr/>
          <a:lstStyle/>
          <a:p>
            <a:fld id="{64AFF2AA-5363-4332-9170-9403DA482244}" type="slidenum">
              <a:rPr lang="en-US" smtClean="0"/>
              <a:t>‹#›</a:t>
            </a:fld>
            <a:endParaRPr lang="en-US"/>
          </a:p>
        </p:txBody>
      </p:sp>
    </p:spTree>
    <p:extLst>
      <p:ext uri="{BB962C8B-B14F-4D97-AF65-F5344CB8AC3E}">
        <p14:creationId xmlns:p14="http://schemas.microsoft.com/office/powerpoint/2010/main" val="3139348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07A72C-1850-3551-DF1B-E03F79DCAC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866DE3-3665-7899-430E-A8A1E3986A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89CD8-8D0C-875A-61DD-49DF793ACE9B}"/>
              </a:ext>
            </a:extLst>
          </p:cNvPr>
          <p:cNvSpPr>
            <a:spLocks noGrp="1"/>
          </p:cNvSpPr>
          <p:nvPr>
            <p:ph type="dt" sz="half" idx="10"/>
          </p:nvPr>
        </p:nvSpPr>
        <p:spPr/>
        <p:txBody>
          <a:bodyPr/>
          <a:lstStyle/>
          <a:p>
            <a:fld id="{08DB12CC-AD31-4DC8-992A-0FCC247A828F}" type="datetimeFigureOut">
              <a:rPr lang="en-US" smtClean="0"/>
              <a:t>2/14/2025</a:t>
            </a:fld>
            <a:endParaRPr lang="en-US"/>
          </a:p>
        </p:txBody>
      </p:sp>
      <p:sp>
        <p:nvSpPr>
          <p:cNvPr id="5" name="Footer Placeholder 4">
            <a:extLst>
              <a:ext uri="{FF2B5EF4-FFF2-40B4-BE49-F238E27FC236}">
                <a16:creationId xmlns:a16="http://schemas.microsoft.com/office/drawing/2014/main" id="{B07DEB9B-1EFA-F667-E4BA-FF0A26B345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564C40-2B44-2542-C0CD-C9BA71F79139}"/>
              </a:ext>
            </a:extLst>
          </p:cNvPr>
          <p:cNvSpPr>
            <a:spLocks noGrp="1"/>
          </p:cNvSpPr>
          <p:nvPr>
            <p:ph type="sldNum" sz="quarter" idx="12"/>
          </p:nvPr>
        </p:nvSpPr>
        <p:spPr/>
        <p:txBody>
          <a:bodyPr/>
          <a:lstStyle/>
          <a:p>
            <a:fld id="{64AFF2AA-5363-4332-9170-9403DA482244}" type="slidenum">
              <a:rPr lang="en-US" smtClean="0"/>
              <a:t>‹#›</a:t>
            </a:fld>
            <a:endParaRPr lang="en-US"/>
          </a:p>
        </p:txBody>
      </p:sp>
    </p:spTree>
    <p:extLst>
      <p:ext uri="{BB962C8B-B14F-4D97-AF65-F5344CB8AC3E}">
        <p14:creationId xmlns:p14="http://schemas.microsoft.com/office/powerpoint/2010/main" val="3857457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3C986-17BF-B054-1916-34E34E2EB2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6F7867-1F7D-3528-3336-927441E8FD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DF6BA4-9865-4CAD-EC93-10058A02C0A2}"/>
              </a:ext>
            </a:extLst>
          </p:cNvPr>
          <p:cNvSpPr>
            <a:spLocks noGrp="1"/>
          </p:cNvSpPr>
          <p:nvPr>
            <p:ph type="dt" sz="half" idx="10"/>
          </p:nvPr>
        </p:nvSpPr>
        <p:spPr/>
        <p:txBody>
          <a:bodyPr/>
          <a:lstStyle/>
          <a:p>
            <a:fld id="{08DB12CC-AD31-4DC8-992A-0FCC247A828F}" type="datetimeFigureOut">
              <a:rPr lang="en-US" smtClean="0"/>
              <a:t>2/14/2025</a:t>
            </a:fld>
            <a:endParaRPr lang="en-US"/>
          </a:p>
        </p:txBody>
      </p:sp>
      <p:sp>
        <p:nvSpPr>
          <p:cNvPr id="5" name="Footer Placeholder 4">
            <a:extLst>
              <a:ext uri="{FF2B5EF4-FFF2-40B4-BE49-F238E27FC236}">
                <a16:creationId xmlns:a16="http://schemas.microsoft.com/office/drawing/2014/main" id="{016721CA-8395-E504-8BDB-07C1DE6CE5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15F73E-469C-72F6-5AC6-B6933B210E1C}"/>
              </a:ext>
            </a:extLst>
          </p:cNvPr>
          <p:cNvSpPr>
            <a:spLocks noGrp="1"/>
          </p:cNvSpPr>
          <p:nvPr>
            <p:ph type="sldNum" sz="quarter" idx="12"/>
          </p:nvPr>
        </p:nvSpPr>
        <p:spPr/>
        <p:txBody>
          <a:bodyPr/>
          <a:lstStyle/>
          <a:p>
            <a:fld id="{64AFF2AA-5363-4332-9170-9403DA482244}" type="slidenum">
              <a:rPr lang="en-US" smtClean="0"/>
              <a:t>‹#›</a:t>
            </a:fld>
            <a:endParaRPr lang="en-US"/>
          </a:p>
        </p:txBody>
      </p:sp>
    </p:spTree>
    <p:extLst>
      <p:ext uri="{BB962C8B-B14F-4D97-AF65-F5344CB8AC3E}">
        <p14:creationId xmlns:p14="http://schemas.microsoft.com/office/powerpoint/2010/main" val="980249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65AF5-26F5-3417-541A-DCF661A44F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0C473E-27EB-3627-BCDB-EF89DE1C5F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99C33-BD3C-EF61-CABB-7D44ACBE5B15}"/>
              </a:ext>
            </a:extLst>
          </p:cNvPr>
          <p:cNvSpPr>
            <a:spLocks noGrp="1"/>
          </p:cNvSpPr>
          <p:nvPr>
            <p:ph type="dt" sz="half" idx="10"/>
          </p:nvPr>
        </p:nvSpPr>
        <p:spPr/>
        <p:txBody>
          <a:bodyPr/>
          <a:lstStyle/>
          <a:p>
            <a:fld id="{08DB12CC-AD31-4DC8-992A-0FCC247A828F}" type="datetimeFigureOut">
              <a:rPr lang="en-US" smtClean="0"/>
              <a:t>2/14/2025</a:t>
            </a:fld>
            <a:endParaRPr lang="en-US"/>
          </a:p>
        </p:txBody>
      </p:sp>
      <p:sp>
        <p:nvSpPr>
          <p:cNvPr id="5" name="Footer Placeholder 4">
            <a:extLst>
              <a:ext uri="{FF2B5EF4-FFF2-40B4-BE49-F238E27FC236}">
                <a16:creationId xmlns:a16="http://schemas.microsoft.com/office/drawing/2014/main" id="{3300DC8D-3141-6656-CCDC-7D32AF55BB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7084D-DE41-1C08-A052-DF20FDF2C917}"/>
              </a:ext>
            </a:extLst>
          </p:cNvPr>
          <p:cNvSpPr>
            <a:spLocks noGrp="1"/>
          </p:cNvSpPr>
          <p:nvPr>
            <p:ph type="sldNum" sz="quarter" idx="12"/>
          </p:nvPr>
        </p:nvSpPr>
        <p:spPr/>
        <p:txBody>
          <a:bodyPr/>
          <a:lstStyle/>
          <a:p>
            <a:fld id="{64AFF2AA-5363-4332-9170-9403DA482244}" type="slidenum">
              <a:rPr lang="en-US" smtClean="0"/>
              <a:t>‹#›</a:t>
            </a:fld>
            <a:endParaRPr lang="en-US"/>
          </a:p>
        </p:txBody>
      </p:sp>
    </p:spTree>
    <p:extLst>
      <p:ext uri="{BB962C8B-B14F-4D97-AF65-F5344CB8AC3E}">
        <p14:creationId xmlns:p14="http://schemas.microsoft.com/office/powerpoint/2010/main" val="3373532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35F9E-1222-C6AA-463E-9F6CB9C21C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452A69-F216-C185-B21E-1ECC942F69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197C55-6234-7064-E02E-9EDD64BB2A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F4D4A8-B6B7-7298-9CA4-7E00B49143CF}"/>
              </a:ext>
            </a:extLst>
          </p:cNvPr>
          <p:cNvSpPr>
            <a:spLocks noGrp="1"/>
          </p:cNvSpPr>
          <p:nvPr>
            <p:ph type="dt" sz="half" idx="10"/>
          </p:nvPr>
        </p:nvSpPr>
        <p:spPr/>
        <p:txBody>
          <a:bodyPr/>
          <a:lstStyle/>
          <a:p>
            <a:fld id="{08DB12CC-AD31-4DC8-992A-0FCC247A828F}" type="datetimeFigureOut">
              <a:rPr lang="en-US" smtClean="0"/>
              <a:t>2/14/2025</a:t>
            </a:fld>
            <a:endParaRPr lang="en-US"/>
          </a:p>
        </p:txBody>
      </p:sp>
      <p:sp>
        <p:nvSpPr>
          <p:cNvPr id="6" name="Footer Placeholder 5">
            <a:extLst>
              <a:ext uri="{FF2B5EF4-FFF2-40B4-BE49-F238E27FC236}">
                <a16:creationId xmlns:a16="http://schemas.microsoft.com/office/drawing/2014/main" id="{269E6F83-6CAD-B602-8801-408D9D091A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726F6A-2561-6133-38AD-E22D56E953CD}"/>
              </a:ext>
            </a:extLst>
          </p:cNvPr>
          <p:cNvSpPr>
            <a:spLocks noGrp="1"/>
          </p:cNvSpPr>
          <p:nvPr>
            <p:ph type="sldNum" sz="quarter" idx="12"/>
          </p:nvPr>
        </p:nvSpPr>
        <p:spPr/>
        <p:txBody>
          <a:bodyPr/>
          <a:lstStyle/>
          <a:p>
            <a:fld id="{64AFF2AA-5363-4332-9170-9403DA482244}" type="slidenum">
              <a:rPr lang="en-US" smtClean="0"/>
              <a:t>‹#›</a:t>
            </a:fld>
            <a:endParaRPr lang="en-US"/>
          </a:p>
        </p:txBody>
      </p:sp>
    </p:spTree>
    <p:extLst>
      <p:ext uri="{BB962C8B-B14F-4D97-AF65-F5344CB8AC3E}">
        <p14:creationId xmlns:p14="http://schemas.microsoft.com/office/powerpoint/2010/main" val="1501416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C90F3-3F8F-EEA8-7753-4F3BC00BD8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78A9EB-88D3-38D1-23FC-B93EB1DDC0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A8173B-382E-316F-1F0F-A99B58B92B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3C231A-EF5E-BB11-B8C2-A6391B3E86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79871-946D-27B1-342E-BF523DBCF8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DAB1AB-08F7-D5CD-D8D7-CD59590821C1}"/>
              </a:ext>
            </a:extLst>
          </p:cNvPr>
          <p:cNvSpPr>
            <a:spLocks noGrp="1"/>
          </p:cNvSpPr>
          <p:nvPr>
            <p:ph type="dt" sz="half" idx="10"/>
          </p:nvPr>
        </p:nvSpPr>
        <p:spPr/>
        <p:txBody>
          <a:bodyPr/>
          <a:lstStyle/>
          <a:p>
            <a:fld id="{08DB12CC-AD31-4DC8-992A-0FCC247A828F}" type="datetimeFigureOut">
              <a:rPr lang="en-US" smtClean="0"/>
              <a:t>2/14/2025</a:t>
            </a:fld>
            <a:endParaRPr lang="en-US"/>
          </a:p>
        </p:txBody>
      </p:sp>
      <p:sp>
        <p:nvSpPr>
          <p:cNvPr id="8" name="Footer Placeholder 7">
            <a:extLst>
              <a:ext uri="{FF2B5EF4-FFF2-40B4-BE49-F238E27FC236}">
                <a16:creationId xmlns:a16="http://schemas.microsoft.com/office/drawing/2014/main" id="{15DDDF56-B249-409F-2CD7-83676646C7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DDA5C7-B967-33EF-7DDF-5A7E3CEFB9C0}"/>
              </a:ext>
            </a:extLst>
          </p:cNvPr>
          <p:cNvSpPr>
            <a:spLocks noGrp="1"/>
          </p:cNvSpPr>
          <p:nvPr>
            <p:ph type="sldNum" sz="quarter" idx="12"/>
          </p:nvPr>
        </p:nvSpPr>
        <p:spPr/>
        <p:txBody>
          <a:bodyPr/>
          <a:lstStyle/>
          <a:p>
            <a:fld id="{64AFF2AA-5363-4332-9170-9403DA482244}" type="slidenum">
              <a:rPr lang="en-US" smtClean="0"/>
              <a:t>‹#›</a:t>
            </a:fld>
            <a:endParaRPr lang="en-US"/>
          </a:p>
        </p:txBody>
      </p:sp>
    </p:spTree>
    <p:extLst>
      <p:ext uri="{BB962C8B-B14F-4D97-AF65-F5344CB8AC3E}">
        <p14:creationId xmlns:p14="http://schemas.microsoft.com/office/powerpoint/2010/main" val="2414056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691E-08D5-17C8-1B94-A27FC956ED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C4BE1B-027D-BE82-99FA-33FDF18C15D5}"/>
              </a:ext>
            </a:extLst>
          </p:cNvPr>
          <p:cNvSpPr>
            <a:spLocks noGrp="1"/>
          </p:cNvSpPr>
          <p:nvPr>
            <p:ph type="dt" sz="half" idx="10"/>
          </p:nvPr>
        </p:nvSpPr>
        <p:spPr/>
        <p:txBody>
          <a:bodyPr/>
          <a:lstStyle/>
          <a:p>
            <a:fld id="{08DB12CC-AD31-4DC8-992A-0FCC247A828F}" type="datetimeFigureOut">
              <a:rPr lang="en-US" smtClean="0"/>
              <a:t>2/14/2025</a:t>
            </a:fld>
            <a:endParaRPr lang="en-US"/>
          </a:p>
        </p:txBody>
      </p:sp>
      <p:sp>
        <p:nvSpPr>
          <p:cNvPr id="4" name="Footer Placeholder 3">
            <a:extLst>
              <a:ext uri="{FF2B5EF4-FFF2-40B4-BE49-F238E27FC236}">
                <a16:creationId xmlns:a16="http://schemas.microsoft.com/office/drawing/2014/main" id="{846C2A9B-2872-106E-2D7C-D6E1A7F4CE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D49A1F-5965-79CD-94C5-2FF093778F3F}"/>
              </a:ext>
            </a:extLst>
          </p:cNvPr>
          <p:cNvSpPr>
            <a:spLocks noGrp="1"/>
          </p:cNvSpPr>
          <p:nvPr>
            <p:ph type="sldNum" sz="quarter" idx="12"/>
          </p:nvPr>
        </p:nvSpPr>
        <p:spPr/>
        <p:txBody>
          <a:bodyPr/>
          <a:lstStyle/>
          <a:p>
            <a:fld id="{64AFF2AA-5363-4332-9170-9403DA482244}" type="slidenum">
              <a:rPr lang="en-US" smtClean="0"/>
              <a:t>‹#›</a:t>
            </a:fld>
            <a:endParaRPr lang="en-US"/>
          </a:p>
        </p:txBody>
      </p:sp>
    </p:spTree>
    <p:extLst>
      <p:ext uri="{BB962C8B-B14F-4D97-AF65-F5344CB8AC3E}">
        <p14:creationId xmlns:p14="http://schemas.microsoft.com/office/powerpoint/2010/main" val="564001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5D6437-EF0A-F11E-1B28-D5B0F18AD71F}"/>
              </a:ext>
            </a:extLst>
          </p:cNvPr>
          <p:cNvSpPr>
            <a:spLocks noGrp="1"/>
          </p:cNvSpPr>
          <p:nvPr>
            <p:ph type="dt" sz="half" idx="10"/>
          </p:nvPr>
        </p:nvSpPr>
        <p:spPr/>
        <p:txBody>
          <a:bodyPr/>
          <a:lstStyle/>
          <a:p>
            <a:fld id="{08DB12CC-AD31-4DC8-992A-0FCC247A828F}" type="datetimeFigureOut">
              <a:rPr lang="en-US" smtClean="0"/>
              <a:t>2/14/2025</a:t>
            </a:fld>
            <a:endParaRPr lang="en-US"/>
          </a:p>
        </p:txBody>
      </p:sp>
      <p:sp>
        <p:nvSpPr>
          <p:cNvPr id="3" name="Footer Placeholder 2">
            <a:extLst>
              <a:ext uri="{FF2B5EF4-FFF2-40B4-BE49-F238E27FC236}">
                <a16:creationId xmlns:a16="http://schemas.microsoft.com/office/drawing/2014/main" id="{1EED15BC-3484-CFCE-258B-4F9B1695CA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C7D3EC-3C1C-E259-3D13-ADD597EAF330}"/>
              </a:ext>
            </a:extLst>
          </p:cNvPr>
          <p:cNvSpPr>
            <a:spLocks noGrp="1"/>
          </p:cNvSpPr>
          <p:nvPr>
            <p:ph type="sldNum" sz="quarter" idx="12"/>
          </p:nvPr>
        </p:nvSpPr>
        <p:spPr/>
        <p:txBody>
          <a:bodyPr/>
          <a:lstStyle/>
          <a:p>
            <a:fld id="{64AFF2AA-5363-4332-9170-9403DA482244}" type="slidenum">
              <a:rPr lang="en-US" smtClean="0"/>
              <a:t>‹#›</a:t>
            </a:fld>
            <a:endParaRPr lang="en-US"/>
          </a:p>
        </p:txBody>
      </p:sp>
    </p:spTree>
    <p:extLst>
      <p:ext uri="{BB962C8B-B14F-4D97-AF65-F5344CB8AC3E}">
        <p14:creationId xmlns:p14="http://schemas.microsoft.com/office/powerpoint/2010/main" val="2504252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91E5F-8B1E-A741-949A-7BF4A4A6AF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3A5B56-06DC-A4C5-9A4F-FED4A9CD2E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35CA63-EB77-90F4-F377-DAB0538266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4DB130-1F4D-51C8-6CB3-29DBCB8A44AF}"/>
              </a:ext>
            </a:extLst>
          </p:cNvPr>
          <p:cNvSpPr>
            <a:spLocks noGrp="1"/>
          </p:cNvSpPr>
          <p:nvPr>
            <p:ph type="dt" sz="half" idx="10"/>
          </p:nvPr>
        </p:nvSpPr>
        <p:spPr/>
        <p:txBody>
          <a:bodyPr/>
          <a:lstStyle/>
          <a:p>
            <a:fld id="{08DB12CC-AD31-4DC8-992A-0FCC247A828F}" type="datetimeFigureOut">
              <a:rPr lang="en-US" smtClean="0"/>
              <a:t>2/14/2025</a:t>
            </a:fld>
            <a:endParaRPr lang="en-US"/>
          </a:p>
        </p:txBody>
      </p:sp>
      <p:sp>
        <p:nvSpPr>
          <p:cNvPr id="6" name="Footer Placeholder 5">
            <a:extLst>
              <a:ext uri="{FF2B5EF4-FFF2-40B4-BE49-F238E27FC236}">
                <a16:creationId xmlns:a16="http://schemas.microsoft.com/office/drawing/2014/main" id="{585487C6-F6AD-D1CA-1CB6-DE20FDA468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60A580-6298-E2C9-6514-B206AF65FC14}"/>
              </a:ext>
            </a:extLst>
          </p:cNvPr>
          <p:cNvSpPr>
            <a:spLocks noGrp="1"/>
          </p:cNvSpPr>
          <p:nvPr>
            <p:ph type="sldNum" sz="quarter" idx="12"/>
          </p:nvPr>
        </p:nvSpPr>
        <p:spPr/>
        <p:txBody>
          <a:bodyPr/>
          <a:lstStyle/>
          <a:p>
            <a:fld id="{64AFF2AA-5363-4332-9170-9403DA482244}" type="slidenum">
              <a:rPr lang="en-US" smtClean="0"/>
              <a:t>‹#›</a:t>
            </a:fld>
            <a:endParaRPr lang="en-US"/>
          </a:p>
        </p:txBody>
      </p:sp>
    </p:spTree>
    <p:extLst>
      <p:ext uri="{BB962C8B-B14F-4D97-AF65-F5344CB8AC3E}">
        <p14:creationId xmlns:p14="http://schemas.microsoft.com/office/powerpoint/2010/main" val="1862420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091B1-E841-FB32-1A0E-FFBBC9E82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DDC2EE-6810-88DF-1EE9-3933ACE300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0D814C-CF62-913B-2A28-D169BF5CC6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36F879-1F12-81FE-622A-0A8D5D62D4BA}"/>
              </a:ext>
            </a:extLst>
          </p:cNvPr>
          <p:cNvSpPr>
            <a:spLocks noGrp="1"/>
          </p:cNvSpPr>
          <p:nvPr>
            <p:ph type="dt" sz="half" idx="10"/>
          </p:nvPr>
        </p:nvSpPr>
        <p:spPr/>
        <p:txBody>
          <a:bodyPr/>
          <a:lstStyle/>
          <a:p>
            <a:fld id="{08DB12CC-AD31-4DC8-992A-0FCC247A828F}" type="datetimeFigureOut">
              <a:rPr lang="en-US" smtClean="0"/>
              <a:t>2/14/2025</a:t>
            </a:fld>
            <a:endParaRPr lang="en-US"/>
          </a:p>
        </p:txBody>
      </p:sp>
      <p:sp>
        <p:nvSpPr>
          <p:cNvPr id="6" name="Footer Placeholder 5">
            <a:extLst>
              <a:ext uri="{FF2B5EF4-FFF2-40B4-BE49-F238E27FC236}">
                <a16:creationId xmlns:a16="http://schemas.microsoft.com/office/drawing/2014/main" id="{4D237287-8795-5A42-B595-A86DCD9658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C16434-CD89-F6DC-F66B-9FB381DED9D1}"/>
              </a:ext>
            </a:extLst>
          </p:cNvPr>
          <p:cNvSpPr>
            <a:spLocks noGrp="1"/>
          </p:cNvSpPr>
          <p:nvPr>
            <p:ph type="sldNum" sz="quarter" idx="12"/>
          </p:nvPr>
        </p:nvSpPr>
        <p:spPr/>
        <p:txBody>
          <a:bodyPr/>
          <a:lstStyle/>
          <a:p>
            <a:fld id="{64AFF2AA-5363-4332-9170-9403DA482244}" type="slidenum">
              <a:rPr lang="en-US" smtClean="0"/>
              <a:t>‹#›</a:t>
            </a:fld>
            <a:endParaRPr lang="en-US"/>
          </a:p>
        </p:txBody>
      </p:sp>
    </p:spTree>
    <p:extLst>
      <p:ext uri="{BB962C8B-B14F-4D97-AF65-F5344CB8AC3E}">
        <p14:creationId xmlns:p14="http://schemas.microsoft.com/office/powerpoint/2010/main" val="3778067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05D7AD-ACB8-CCE5-D4C4-E7C468BD57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9845FC-F072-DA62-C048-208D4A1199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79F637-33A6-CE06-271D-7A8A8C3913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B12CC-AD31-4DC8-992A-0FCC247A828F}" type="datetimeFigureOut">
              <a:rPr lang="en-US" smtClean="0"/>
              <a:t>2/14/2025</a:t>
            </a:fld>
            <a:endParaRPr lang="en-US"/>
          </a:p>
        </p:txBody>
      </p:sp>
      <p:sp>
        <p:nvSpPr>
          <p:cNvPr id="5" name="Footer Placeholder 4">
            <a:extLst>
              <a:ext uri="{FF2B5EF4-FFF2-40B4-BE49-F238E27FC236}">
                <a16:creationId xmlns:a16="http://schemas.microsoft.com/office/drawing/2014/main" id="{B16A024A-D721-6547-F7FE-3225E8E2FB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46B1E9-322B-70EA-80C7-8A90B9352F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FF2AA-5363-4332-9170-9403DA482244}" type="slidenum">
              <a:rPr lang="en-US" smtClean="0"/>
              <a:t>‹#›</a:t>
            </a:fld>
            <a:endParaRPr lang="en-US"/>
          </a:p>
        </p:txBody>
      </p:sp>
    </p:spTree>
    <p:extLst>
      <p:ext uri="{BB962C8B-B14F-4D97-AF65-F5344CB8AC3E}">
        <p14:creationId xmlns:p14="http://schemas.microsoft.com/office/powerpoint/2010/main" val="1229135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nyscoss.org/nyscossdocs/Advocacy2425/2502_BT_Report.xls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nyscoss.org/nyscossdocs/Advocacy2425/2501_ECB_ZEB_Memo.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nyscoss.org/nyscossdocs/Advocacy2425/2412_Top_10_FINAL.pdf"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nyscoss.org/nyscossdocs/Advocacy2324/2406_District_Historical_Data_A.xlsx" TargetMode="External"/><Relationship Id="rId3" Type="http://schemas.openxmlformats.org/officeDocument/2006/relationships/image" Target="../media/image2.jpeg"/><Relationship Id="rId7" Type="http://schemas.openxmlformats.org/officeDocument/2006/relationships/hyperlink" Target="https://www.nyscoss.org/nyscossdocs/Advocacy2425/2408_NYSCOSS_Foundation_Aid_FINAL.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nyscoss.org/nyscossdocs/Advocacy2425/2501_Current_Law_Estimates.xlsx" TargetMode="External"/><Relationship Id="rId11" Type="http://schemas.openxmlformats.org/officeDocument/2006/relationships/hyperlink" Target="https://www.nyscoss.org/nyscossdocs/Advocacy2324/2308_Councilgram_3_Advocacy_Goals.pdf" TargetMode="External"/><Relationship Id="rId5" Type="http://schemas.openxmlformats.org/officeDocument/2006/relationships/hyperlink" Target="https://www.nyscoss.org/nyscossdocs/Advocacy2425/2501_DIstrict_Historical_Data.xlsx" TargetMode="External"/><Relationship Id="rId10" Type="http://schemas.openxmlformats.org/officeDocument/2006/relationships/hyperlink" Target="https://www.nyscoss.org/nyscossdocs/Advocacy2425/2501A_Foundation_Aid_Handout.pdf" TargetMode="External"/><Relationship Id="rId4" Type="http://schemas.openxmlformats.org/officeDocument/2006/relationships/hyperlink" Target="https://www.nyscoss.org/nyscossdocs/Advocacy2425/2501_Education%20Budget_Testimony_FINAL.pdf" TargetMode="External"/><Relationship Id="rId9" Type="http://schemas.openxmlformats.org/officeDocument/2006/relationships/hyperlink" Target="https://www.nyscoss.org/nyscossdocs/Advocacy2324/2310_ECB_Foundation_Aid_Principles_and_Process.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boblowry@nyscoss.org"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mailto:charles@nyscoss.org" TargetMode="External"/><Relationship Id="rId4" Type="http://schemas.openxmlformats.org/officeDocument/2006/relationships/hyperlink" Target="mailto:greg@nyscoss.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rockinst.org/wp-content/uploads/2024/12/2024-12-Foundation-Aid-Report.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17E3E7-CD2B-1BC5-8A3C-3F8FD4CC412D}"/>
              </a:ext>
            </a:extLst>
          </p:cNvPr>
          <p:cNvSpPr/>
          <p:nvPr/>
        </p:nvSpPr>
        <p:spPr>
          <a:xfrm>
            <a:off x="-277374" y="0"/>
            <a:ext cx="5972321" cy="6858000"/>
          </a:xfrm>
          <a:prstGeom prst="rect">
            <a:avLst/>
          </a:prstGeom>
          <a:solidFill>
            <a:srgbClr val="005295"/>
          </a:solidFill>
          <a:ln>
            <a:solidFill>
              <a:srgbClr val="00529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11" descr="NYSCOSS_LOGO_stacked.png">
            <a:extLst>
              <a:ext uri="{FF2B5EF4-FFF2-40B4-BE49-F238E27FC236}">
                <a16:creationId xmlns:a16="http://schemas.microsoft.com/office/drawing/2014/main" id="{C7C5A1A6-1447-9DF8-C06E-F5E61EC52EDA}"/>
              </a:ext>
            </a:extLst>
          </p:cNvPr>
          <p:cNvPicPr>
            <a:picLocks noChangeAspect="1"/>
          </p:cNvPicPr>
          <p:nvPr/>
        </p:nvPicPr>
        <p:blipFill>
          <a:blip r:embed="rId3" cstate="print"/>
          <a:srcRect/>
          <a:stretch>
            <a:fillRect/>
          </a:stretch>
        </p:blipFill>
        <p:spPr bwMode="auto">
          <a:xfrm>
            <a:off x="750647" y="1386013"/>
            <a:ext cx="3588742" cy="2996197"/>
          </a:xfrm>
          <a:prstGeom prst="rect">
            <a:avLst/>
          </a:prstGeom>
          <a:noFill/>
          <a:ln w="9525">
            <a:noFill/>
            <a:miter lim="800000"/>
            <a:headEnd/>
            <a:tailEnd/>
          </a:ln>
        </p:spPr>
      </p:pic>
      <p:sp>
        <p:nvSpPr>
          <p:cNvPr id="6" name="TextBox 5">
            <a:extLst>
              <a:ext uri="{FF2B5EF4-FFF2-40B4-BE49-F238E27FC236}">
                <a16:creationId xmlns:a16="http://schemas.microsoft.com/office/drawing/2014/main" id="{C04CF236-EF3E-2DCC-B0B4-F6C733B4ED14}"/>
              </a:ext>
            </a:extLst>
          </p:cNvPr>
          <p:cNvSpPr txBox="1"/>
          <p:nvPr/>
        </p:nvSpPr>
        <p:spPr>
          <a:xfrm>
            <a:off x="6192253" y="558983"/>
            <a:ext cx="5662088" cy="5478423"/>
          </a:xfrm>
          <a:prstGeom prst="rect">
            <a:avLst/>
          </a:prstGeom>
          <a:noFill/>
        </p:spPr>
        <p:txBody>
          <a:bodyPr wrap="square" lIns="0" tIns="0" rIns="0" bIns="0">
            <a:spAutoFit/>
          </a:bodyPr>
          <a:lstStyle/>
          <a:p>
            <a:pPr algn="r">
              <a:spcBef>
                <a:spcPts val="0"/>
              </a:spcBef>
              <a:spcAft>
                <a:spcPts val="1200"/>
              </a:spcAft>
              <a:defRPr/>
            </a:pPr>
            <a:br>
              <a:rPr lang="en-US" sz="1600" b="1" dirty="0">
                <a:solidFill>
                  <a:srgbClr val="005295"/>
                </a:solidFill>
                <a:effectLst>
                  <a:outerShdw blurRad="38100" dist="38100" dir="2700000" algn="tl">
                    <a:srgbClr val="000000">
                      <a:alpha val="43137"/>
                    </a:srgbClr>
                  </a:outerShdw>
                </a:effectLst>
                <a:cs typeface="Arial"/>
              </a:rPr>
            </a:br>
            <a:r>
              <a:rPr lang="en-US" sz="4800" b="1" dirty="0">
                <a:solidFill>
                  <a:srgbClr val="005295"/>
                </a:solidFill>
                <a:effectLst>
                  <a:outerShdw blurRad="38100" dist="38100" dir="2700000" algn="tl">
                    <a:srgbClr val="000000">
                      <a:alpha val="43137"/>
                    </a:srgbClr>
                  </a:outerShdw>
                </a:effectLst>
                <a:cs typeface="Arial"/>
              </a:rPr>
              <a:t>2025-26 </a:t>
            </a:r>
            <a:br>
              <a:rPr lang="en-US" sz="4400" b="1" dirty="0">
                <a:solidFill>
                  <a:srgbClr val="005295"/>
                </a:solidFill>
                <a:effectLst>
                  <a:outerShdw blurRad="38100" dist="38100" dir="2700000" algn="tl">
                    <a:srgbClr val="000000">
                      <a:alpha val="43137"/>
                    </a:srgbClr>
                  </a:outerShdw>
                </a:effectLst>
                <a:cs typeface="Arial"/>
              </a:rPr>
            </a:br>
            <a:r>
              <a:rPr lang="en-US" sz="4800" b="1" dirty="0">
                <a:solidFill>
                  <a:srgbClr val="005295"/>
                </a:solidFill>
                <a:effectLst>
                  <a:outerShdw blurRad="38100" dist="38100" dir="2700000" algn="tl">
                    <a:srgbClr val="000000">
                      <a:alpha val="43137"/>
                    </a:srgbClr>
                  </a:outerShdw>
                </a:effectLst>
                <a:cs typeface="Arial"/>
              </a:rPr>
              <a:t>Executive Budget and the Public Schools</a:t>
            </a:r>
          </a:p>
          <a:p>
            <a:pPr algn="r">
              <a:spcBef>
                <a:spcPts val="0"/>
              </a:spcBef>
              <a:spcAft>
                <a:spcPts val="1200"/>
              </a:spcAft>
              <a:defRPr/>
            </a:pPr>
            <a:br>
              <a:rPr lang="en-US" sz="6000" b="1" dirty="0">
                <a:solidFill>
                  <a:srgbClr val="005295"/>
                </a:solidFill>
                <a:effectLst>
                  <a:outerShdw blurRad="38100" dist="38100" dir="2700000" algn="tl">
                    <a:srgbClr val="000000">
                      <a:alpha val="43137"/>
                    </a:srgbClr>
                  </a:outerShdw>
                </a:effectLst>
                <a:cs typeface="Arial"/>
              </a:rPr>
            </a:br>
            <a:br>
              <a:rPr lang="en-US" sz="6000" b="1" dirty="0">
                <a:solidFill>
                  <a:srgbClr val="005295"/>
                </a:solidFill>
                <a:effectLst>
                  <a:outerShdw blurRad="38100" dist="38100" dir="2700000" algn="tl">
                    <a:srgbClr val="000000">
                      <a:alpha val="43137"/>
                    </a:srgbClr>
                  </a:outerShdw>
                </a:effectLst>
                <a:cs typeface="Arial"/>
              </a:rPr>
            </a:br>
            <a:endParaRPr lang="en-US" sz="2800" b="1" dirty="0">
              <a:solidFill>
                <a:srgbClr val="005295"/>
              </a:solidFill>
              <a:effectLst>
                <a:outerShdw blurRad="38100" dist="38100" dir="2700000" algn="tl">
                  <a:srgbClr val="000000">
                    <a:alpha val="43137"/>
                  </a:srgbClr>
                </a:outerShdw>
              </a:effectLst>
              <a:cs typeface="Arial"/>
            </a:endParaRPr>
          </a:p>
          <a:p>
            <a:pPr algn="r">
              <a:spcBef>
                <a:spcPts val="0"/>
              </a:spcBef>
              <a:spcAft>
                <a:spcPts val="1800"/>
              </a:spcAft>
              <a:defRPr/>
            </a:pPr>
            <a:r>
              <a:rPr lang="en-US" sz="2800" b="1" dirty="0">
                <a:solidFill>
                  <a:srgbClr val="005295"/>
                </a:solidFill>
                <a:effectLst>
                  <a:outerShdw blurRad="38100" dist="38100" dir="2700000" algn="tl">
                    <a:srgbClr val="000000">
                      <a:alpha val="43137"/>
                    </a:srgbClr>
                  </a:outerShdw>
                </a:effectLst>
                <a:cs typeface="Arial"/>
              </a:rPr>
              <a:t>February 2025</a:t>
            </a:r>
            <a:endParaRPr lang="en-US" sz="2000" b="1" dirty="0">
              <a:solidFill>
                <a:srgbClr val="005295"/>
              </a:solidFill>
              <a:effectLst>
                <a:outerShdw blurRad="38100" dist="38100" dir="2700000" algn="tl">
                  <a:srgbClr val="000000">
                    <a:alpha val="43137"/>
                  </a:srgbClr>
                </a:outerShdw>
              </a:effectLst>
              <a:cs typeface="Arial"/>
            </a:endParaRPr>
          </a:p>
        </p:txBody>
      </p:sp>
    </p:spTree>
    <p:extLst>
      <p:ext uri="{BB962C8B-B14F-4D97-AF65-F5344CB8AC3E}">
        <p14:creationId xmlns:p14="http://schemas.microsoft.com/office/powerpoint/2010/main" val="5545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C83C4-1548-3AA3-FC4A-547A54675C76}"/>
            </a:ext>
          </a:extLst>
        </p:cNvPr>
        <p:cNvGrpSpPr/>
        <p:nvPr/>
      </p:nvGrpSpPr>
      <p:grpSpPr>
        <a:xfrm>
          <a:off x="0" y="0"/>
          <a:ext cx="0" cy="0"/>
          <a:chOff x="0" y="0"/>
          <a:chExt cx="0" cy="0"/>
        </a:xfrm>
      </p:grpSpPr>
      <p:sp>
        <p:nvSpPr>
          <p:cNvPr id="9221" name="Slide Number Placeholder 1">
            <a:extLst>
              <a:ext uri="{FF2B5EF4-FFF2-40B4-BE49-F238E27FC236}">
                <a16:creationId xmlns:a16="http://schemas.microsoft.com/office/drawing/2014/main" id="{59F4C0A1-EA06-B1CF-1678-384C38AF5897}"/>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10</a:t>
            </a:fld>
            <a:endParaRPr lang="en-US" sz="1600" b="1" dirty="0">
              <a:solidFill>
                <a:srgbClr val="005295"/>
              </a:solidFill>
            </a:endParaRPr>
          </a:p>
        </p:txBody>
      </p:sp>
      <p:sp>
        <p:nvSpPr>
          <p:cNvPr id="2" name="Title 3">
            <a:extLst>
              <a:ext uri="{FF2B5EF4-FFF2-40B4-BE49-F238E27FC236}">
                <a16:creationId xmlns:a16="http://schemas.microsoft.com/office/drawing/2014/main" id="{66A0FBE9-3BAC-CF4F-02D5-3CA462F8964E}"/>
              </a:ext>
            </a:extLst>
          </p:cNvPr>
          <p:cNvSpPr txBox="1">
            <a:spLocks/>
          </p:cNvSpPr>
          <p:nvPr/>
        </p:nvSpPr>
        <p:spPr>
          <a:xfrm>
            <a:off x="457200" y="204966"/>
            <a:ext cx="10515600" cy="93001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5295"/>
                </a:solidFill>
                <a:latin typeface="+mn-lt"/>
              </a:rPr>
              <a:t>Governor’s Foundation Aid Proposal – 3 proposed changes</a:t>
            </a:r>
            <a:endParaRPr lang="en-US" sz="2800" dirty="0">
              <a:solidFill>
                <a:srgbClr val="005295"/>
              </a:solidFill>
              <a:latin typeface="+mn-lt"/>
            </a:endParaRPr>
          </a:p>
        </p:txBody>
      </p:sp>
      <p:cxnSp>
        <p:nvCxnSpPr>
          <p:cNvPr id="4" name="Straight Connector 3">
            <a:extLst>
              <a:ext uri="{FF2B5EF4-FFF2-40B4-BE49-F238E27FC236}">
                <a16:creationId xmlns:a16="http://schemas.microsoft.com/office/drawing/2014/main" id="{E7E3640E-D7F5-1863-D1EC-50CF15F5E66A}"/>
              </a:ext>
            </a:extLst>
          </p:cNvPr>
          <p:cNvCxnSpPr>
            <a:cxnSpLocks/>
          </p:cNvCxnSpPr>
          <p:nvPr/>
        </p:nvCxnSpPr>
        <p:spPr>
          <a:xfrm>
            <a:off x="457200" y="1134979"/>
            <a:ext cx="11188460"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82B34A15-683F-9862-BB0C-DFBCD40B3D61}"/>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
        <p:nvSpPr>
          <p:cNvPr id="7" name="Content Placeholder 8">
            <a:extLst>
              <a:ext uri="{FF2B5EF4-FFF2-40B4-BE49-F238E27FC236}">
                <a16:creationId xmlns:a16="http://schemas.microsoft.com/office/drawing/2014/main" id="{ED8B2447-DDA0-C851-5446-64B50F27BEA4}"/>
              </a:ext>
            </a:extLst>
          </p:cNvPr>
          <p:cNvSpPr>
            <a:spLocks noGrp="1"/>
          </p:cNvSpPr>
          <p:nvPr>
            <p:ph idx="1"/>
          </p:nvPr>
        </p:nvSpPr>
        <p:spPr>
          <a:xfrm>
            <a:off x="457200" y="1265321"/>
            <a:ext cx="11188460" cy="4654215"/>
          </a:xfrm>
        </p:spPr>
        <p:txBody>
          <a:bodyPr>
            <a:noAutofit/>
          </a:bodyPr>
          <a:lstStyle/>
          <a:p>
            <a:pPr marL="0" lvl="1" indent="0">
              <a:spcBef>
                <a:spcPts val="0"/>
              </a:spcBef>
              <a:spcAft>
                <a:spcPts val="1200"/>
              </a:spcAft>
              <a:buNone/>
            </a:pPr>
            <a:r>
              <a:rPr lang="en-US" sz="2000" dirty="0">
                <a:latin typeface="Garamond" panose="02020404030301010803" pitchFamily="18" charset="0"/>
              </a:rPr>
              <a:t>1) Replace poverty measures consistent with Rockefeller Institute report and Regents State Aid proposal:</a:t>
            </a:r>
            <a:br>
              <a:rPr lang="en-US" sz="2000" dirty="0">
                <a:latin typeface="Garamond" panose="02020404030301010803" pitchFamily="18" charset="0"/>
              </a:rPr>
            </a:br>
            <a:br>
              <a:rPr lang="en-US" sz="2000" dirty="0">
                <a:latin typeface="Garamond" panose="02020404030301010803" pitchFamily="18" charset="0"/>
              </a:rPr>
            </a:br>
            <a:endParaRPr lang="en-US" sz="2000" dirty="0">
              <a:latin typeface="Garamond" panose="02020404030301010803" pitchFamily="18" charset="0"/>
            </a:endParaRPr>
          </a:p>
          <a:p>
            <a:pPr marL="0" lvl="1">
              <a:spcBef>
                <a:spcPts val="0"/>
              </a:spcBef>
              <a:spcAft>
                <a:spcPts val="1200"/>
              </a:spcAft>
              <a:buFont typeface="Wingdings" panose="05000000000000000000" pitchFamily="2" charset="2"/>
              <a:buChar char="Ø"/>
            </a:pPr>
            <a:endParaRPr lang="en-US" sz="2000" dirty="0">
              <a:latin typeface="Garamond" panose="02020404030301010803" pitchFamily="18" charset="0"/>
            </a:endParaRPr>
          </a:p>
          <a:p>
            <a:pPr marL="0" lvl="1" indent="0">
              <a:spcBef>
                <a:spcPts val="0"/>
              </a:spcBef>
              <a:spcAft>
                <a:spcPts val="1200"/>
              </a:spcAft>
              <a:buNone/>
            </a:pPr>
            <a:br>
              <a:rPr lang="en-US" sz="900" dirty="0">
                <a:latin typeface="Garamond" panose="02020404030301010803" pitchFamily="18" charset="0"/>
              </a:rPr>
            </a:br>
            <a:br>
              <a:rPr lang="en-US" sz="900" dirty="0">
                <a:latin typeface="Garamond" panose="02020404030301010803" pitchFamily="18" charset="0"/>
              </a:rPr>
            </a:br>
            <a:r>
              <a:rPr lang="en-US" sz="2000" dirty="0">
                <a:latin typeface="Garamond" panose="02020404030301010803" pitchFamily="18" charset="0"/>
              </a:rPr>
              <a:t>2) Modify State Sharing Ratio—helps below average wealth districts</a:t>
            </a:r>
          </a:p>
          <a:p>
            <a:pPr marL="0" lvl="1" indent="0">
              <a:spcBef>
                <a:spcPts val="0"/>
              </a:spcBef>
              <a:spcAft>
                <a:spcPts val="1800"/>
              </a:spcAft>
              <a:buNone/>
            </a:pPr>
            <a:r>
              <a:rPr lang="en-US" sz="2000" dirty="0">
                <a:latin typeface="Garamond" panose="02020404030301010803" pitchFamily="18" charset="0"/>
              </a:rPr>
              <a:t>3) Add a 2% minimum increase—56% of districts benefit from preservation of save-harmless and 2% minimum</a:t>
            </a:r>
          </a:p>
          <a:p>
            <a:pPr marL="342900" lvl="1" indent="-342900">
              <a:spcBef>
                <a:spcPts val="0"/>
              </a:spcBef>
              <a:spcAft>
                <a:spcPts val="1800"/>
              </a:spcAft>
              <a:buFont typeface="Wingdings" panose="05000000000000000000" pitchFamily="2" charset="2"/>
              <a:buChar char="Ø"/>
            </a:pPr>
            <a:r>
              <a:rPr lang="en-US" sz="2000" dirty="0">
                <a:latin typeface="Garamond" panose="02020404030301010803" pitchFamily="18" charset="0"/>
              </a:rPr>
              <a:t>131 districts would have </a:t>
            </a:r>
            <a:r>
              <a:rPr lang="en-US" sz="2000" u="sng" dirty="0">
                <a:latin typeface="Garamond" panose="02020404030301010803" pitchFamily="18" charset="0"/>
              </a:rPr>
              <a:t>lower</a:t>
            </a:r>
            <a:r>
              <a:rPr lang="en-US" sz="2000" dirty="0">
                <a:latin typeface="Garamond" panose="02020404030301010803" pitchFamily="18" charset="0"/>
              </a:rPr>
              <a:t> poverty counts under proposal, but impact for most is fully offset by other proposed changes and some others would still receive large increases (e.g., 8% instead of 10%).</a:t>
            </a:r>
          </a:p>
          <a:p>
            <a:pPr marL="342900" lvl="1" indent="-342900">
              <a:spcBef>
                <a:spcPts val="0"/>
              </a:spcBef>
              <a:spcAft>
                <a:spcPts val="1800"/>
              </a:spcAft>
              <a:buFont typeface="Wingdings" panose="05000000000000000000" pitchFamily="2" charset="2"/>
              <a:buChar char="Ø"/>
            </a:pPr>
            <a:r>
              <a:rPr lang="en-US" sz="2000" dirty="0">
                <a:latin typeface="Garamond" panose="02020404030301010803" pitchFamily="18" charset="0"/>
              </a:rPr>
              <a:t>New York City would receive $347 million </a:t>
            </a:r>
            <a:r>
              <a:rPr lang="en-US" sz="2000" u="sng" dirty="0">
                <a:latin typeface="Garamond" panose="02020404030301010803" pitchFamily="18" charset="0"/>
              </a:rPr>
              <a:t>less</a:t>
            </a:r>
            <a:r>
              <a:rPr lang="en-US" sz="2000" dirty="0">
                <a:latin typeface="Garamond" panose="02020404030301010803" pitchFamily="18" charset="0"/>
              </a:rPr>
              <a:t> than under current law due to change in poverty measures</a:t>
            </a:r>
          </a:p>
          <a:p>
            <a:pPr marL="342900" lvl="1" indent="-342900">
              <a:spcBef>
                <a:spcPts val="0"/>
              </a:spcBef>
              <a:spcAft>
                <a:spcPts val="1200"/>
              </a:spcAft>
              <a:buFont typeface="Wingdings" panose="05000000000000000000" pitchFamily="2" charset="2"/>
              <a:buChar char="Ø"/>
            </a:pPr>
            <a:r>
              <a:rPr lang="en-US" sz="2000" i="1" dirty="0">
                <a:effectLst>
                  <a:outerShdw blurRad="38100" dist="38100" dir="2700000" algn="tl">
                    <a:srgbClr val="000000">
                      <a:alpha val="43137"/>
                    </a:srgbClr>
                  </a:outerShdw>
                </a:effectLst>
                <a:latin typeface="Garamond" panose="02020404030301010803" pitchFamily="18" charset="0"/>
              </a:rPr>
              <a:t>Entire School Aid database will be updated as of February 15—some aid figures will change</a:t>
            </a:r>
          </a:p>
          <a:p>
            <a:pPr marL="0" indent="0">
              <a:spcBef>
                <a:spcPts val="0"/>
              </a:spcBef>
              <a:spcAft>
                <a:spcPts val="1200"/>
              </a:spcAft>
              <a:buNone/>
            </a:pPr>
            <a:endParaRPr lang="en-US" sz="2000" dirty="0">
              <a:latin typeface="Garamond" panose="02020404030301010803" pitchFamily="18" charset="0"/>
            </a:endParaRPr>
          </a:p>
          <a:p>
            <a:pPr>
              <a:spcBef>
                <a:spcPts val="0"/>
              </a:spcBef>
              <a:spcAft>
                <a:spcPts val="1200"/>
              </a:spcAft>
              <a:buFont typeface="Wingdings" panose="05000000000000000000" pitchFamily="2" charset="2"/>
              <a:buChar char="Ø"/>
            </a:pPr>
            <a:endParaRPr lang="en-US" sz="2000" dirty="0">
              <a:latin typeface="Garamond" panose="02020404030301010803" pitchFamily="18" charset="0"/>
            </a:endParaRPr>
          </a:p>
        </p:txBody>
      </p:sp>
      <p:graphicFrame>
        <p:nvGraphicFramePr>
          <p:cNvPr id="5" name="Table 4">
            <a:extLst>
              <a:ext uri="{FF2B5EF4-FFF2-40B4-BE49-F238E27FC236}">
                <a16:creationId xmlns:a16="http://schemas.microsoft.com/office/drawing/2014/main" id="{966692CF-9232-F6A0-7256-12B9E29E4159}"/>
              </a:ext>
            </a:extLst>
          </p:cNvPr>
          <p:cNvGraphicFramePr>
            <a:graphicFrameLocks noGrp="1"/>
          </p:cNvGraphicFramePr>
          <p:nvPr>
            <p:extLst>
              <p:ext uri="{D42A27DB-BD31-4B8C-83A1-F6EECF244321}">
                <p14:modId xmlns:p14="http://schemas.microsoft.com/office/powerpoint/2010/main" val="252450802"/>
              </p:ext>
            </p:extLst>
          </p:nvPr>
        </p:nvGraphicFramePr>
        <p:xfrm>
          <a:off x="1219199" y="1640792"/>
          <a:ext cx="10363201" cy="1107440"/>
        </p:xfrm>
        <a:graphic>
          <a:graphicData uri="http://schemas.openxmlformats.org/drawingml/2006/table">
            <a:tbl>
              <a:tblPr firstRow="1" bandRow="1">
                <a:tableStyleId>{2D5ABB26-0587-4C30-8999-92F81FD0307C}</a:tableStyleId>
              </a:tblPr>
              <a:tblGrid>
                <a:gridCol w="4046283">
                  <a:extLst>
                    <a:ext uri="{9D8B030D-6E8A-4147-A177-3AD203B41FA5}">
                      <a16:colId xmlns:a16="http://schemas.microsoft.com/office/drawing/2014/main" val="3943359051"/>
                    </a:ext>
                  </a:extLst>
                </a:gridCol>
                <a:gridCol w="6316918">
                  <a:extLst>
                    <a:ext uri="{9D8B030D-6E8A-4147-A177-3AD203B41FA5}">
                      <a16:colId xmlns:a16="http://schemas.microsoft.com/office/drawing/2014/main" val="560313644"/>
                    </a:ext>
                  </a:extLst>
                </a:gridCol>
              </a:tblGrid>
              <a:tr h="0">
                <a:tc>
                  <a:txBody>
                    <a:bodyPr/>
                    <a:lstStyle/>
                    <a:p>
                      <a:r>
                        <a:rPr lang="en-US" sz="1800" b="1" u="sng" dirty="0"/>
                        <a:t>Current</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1800" b="1" u="sng" dirty="0"/>
                        <a:t>Proposed</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987271463"/>
                  </a:ext>
                </a:extLst>
              </a:tr>
              <a:tr h="370840">
                <a:tc>
                  <a:txBody>
                    <a:bodyPr/>
                    <a:lstStyle/>
                    <a:p>
                      <a:r>
                        <a:rPr lang="en-US" sz="1800" dirty="0">
                          <a:latin typeface="Garamond" panose="02020404030301010803" pitchFamily="18" charset="0"/>
                        </a:rPr>
                        <a:t>2000 Census Poverty</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en-US" sz="1800" dirty="0">
                          <a:latin typeface="Garamond" panose="02020404030301010803" pitchFamily="18" charset="0"/>
                        </a:rPr>
                        <a:t>Census Small Area Income and Poverty Estimates (updated annually)</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89219432"/>
                  </a:ext>
                </a:extLst>
              </a:tr>
              <a:tr h="370840">
                <a:tc>
                  <a:txBody>
                    <a:bodyPr/>
                    <a:lstStyle/>
                    <a:p>
                      <a:r>
                        <a:rPr lang="en-US" sz="1800" dirty="0">
                          <a:latin typeface="Garamond" panose="02020404030301010803" pitchFamily="18" charset="0"/>
                        </a:rPr>
                        <a:t>Free and Reduced-Price Lunch Eligibility</a:t>
                      </a:r>
                    </a:p>
                  </a:txBody>
                  <a:tcP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a:latin typeface="Garamond" panose="02020404030301010803" pitchFamily="18" charset="0"/>
                        </a:rPr>
                        <a:t>“Economically Disadvantaged” status</a:t>
                      </a:r>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147332"/>
                  </a:ext>
                </a:extLst>
              </a:tr>
            </a:tbl>
          </a:graphicData>
        </a:graphic>
      </p:graphicFrame>
    </p:spTree>
    <p:extLst>
      <p:ext uri="{BB962C8B-B14F-4D97-AF65-F5344CB8AC3E}">
        <p14:creationId xmlns:p14="http://schemas.microsoft.com/office/powerpoint/2010/main" val="357847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fade">
                                      <p:cBhvr>
                                        <p:cTn id="30" dur="500"/>
                                        <p:tgtEl>
                                          <p:spTgt spid="7">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DBB0A-E85A-444F-549A-439195C90185}"/>
            </a:ext>
          </a:extLst>
        </p:cNvPr>
        <p:cNvGrpSpPr/>
        <p:nvPr/>
      </p:nvGrpSpPr>
      <p:grpSpPr>
        <a:xfrm>
          <a:off x="0" y="0"/>
          <a:ext cx="0" cy="0"/>
          <a:chOff x="0" y="0"/>
          <a:chExt cx="0" cy="0"/>
        </a:xfrm>
      </p:grpSpPr>
      <p:pic>
        <p:nvPicPr>
          <p:cNvPr id="6" name="Picture 5" descr="NYSCOSS_LOGO_stacked.color.jpg">
            <a:extLst>
              <a:ext uri="{FF2B5EF4-FFF2-40B4-BE49-F238E27FC236}">
                <a16:creationId xmlns:a16="http://schemas.microsoft.com/office/drawing/2014/main" id="{AB93018C-3364-474D-28DB-DA6769C3562F}"/>
              </a:ext>
            </a:extLst>
          </p:cNvPr>
          <p:cNvPicPr>
            <a:picLocks noChangeArrowheads="1"/>
          </p:cNvPicPr>
          <p:nvPr/>
        </p:nvPicPr>
        <p:blipFill>
          <a:blip r:embed="rId2" cstate="print"/>
          <a:srcRect/>
          <a:stretch>
            <a:fillRect/>
          </a:stretch>
        </p:blipFill>
        <p:spPr bwMode="auto">
          <a:xfrm>
            <a:off x="294543" y="5808096"/>
            <a:ext cx="1087313" cy="913379"/>
          </a:xfrm>
          <a:prstGeom prst="rect">
            <a:avLst/>
          </a:prstGeom>
          <a:noFill/>
          <a:ln w="9525">
            <a:noFill/>
            <a:miter lim="800000"/>
            <a:headEnd/>
            <a:tailEnd/>
          </a:ln>
        </p:spPr>
      </p:pic>
      <p:sp>
        <p:nvSpPr>
          <p:cNvPr id="7" name="Slide Number Placeholder 1">
            <a:extLst>
              <a:ext uri="{FF2B5EF4-FFF2-40B4-BE49-F238E27FC236}">
                <a16:creationId xmlns:a16="http://schemas.microsoft.com/office/drawing/2014/main" id="{E7DCD450-C204-886A-DEB7-3D0527937B6C}"/>
              </a:ext>
            </a:extLst>
          </p:cNvPr>
          <p:cNvSpPr>
            <a:spLocks noGrp="1"/>
          </p:cNvSpPr>
          <p:nvPr>
            <p:ph type="sldNum" sz="quarter" idx="12"/>
          </p:nvPr>
        </p:nvSpPr>
        <p:spPr bwMode="auto">
          <a:xfrm>
            <a:off x="8610600" y="6356350"/>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11</a:t>
            </a:fld>
            <a:endParaRPr lang="en-US" sz="1600" b="1" dirty="0">
              <a:solidFill>
                <a:srgbClr val="005295"/>
              </a:solidFill>
            </a:endParaRPr>
          </a:p>
        </p:txBody>
      </p:sp>
      <p:pic>
        <p:nvPicPr>
          <p:cNvPr id="3" name="Picture 2">
            <a:extLst>
              <a:ext uri="{FF2B5EF4-FFF2-40B4-BE49-F238E27FC236}">
                <a16:creationId xmlns:a16="http://schemas.microsoft.com/office/drawing/2014/main" id="{E56CD763-4318-7A66-5B9E-34F8F760CAEC}"/>
              </a:ext>
            </a:extLst>
          </p:cNvPr>
          <p:cNvPicPr>
            <a:picLocks noChangeAspect="1"/>
          </p:cNvPicPr>
          <p:nvPr/>
        </p:nvPicPr>
        <p:blipFill>
          <a:blip r:embed="rId3"/>
          <a:stretch>
            <a:fillRect/>
          </a:stretch>
        </p:blipFill>
        <p:spPr>
          <a:xfrm>
            <a:off x="4238624" y="48653"/>
            <a:ext cx="6513601" cy="6760693"/>
          </a:xfrm>
          <a:prstGeom prst="rect">
            <a:avLst/>
          </a:prstGeom>
        </p:spPr>
      </p:pic>
      <p:sp>
        <p:nvSpPr>
          <p:cNvPr id="4" name="TextBox 3">
            <a:extLst>
              <a:ext uri="{FF2B5EF4-FFF2-40B4-BE49-F238E27FC236}">
                <a16:creationId xmlns:a16="http://schemas.microsoft.com/office/drawing/2014/main" id="{D13F70EB-2BC4-FD7A-4CF7-18152FCD4307}"/>
              </a:ext>
            </a:extLst>
          </p:cNvPr>
          <p:cNvSpPr txBox="1"/>
          <p:nvPr/>
        </p:nvSpPr>
        <p:spPr>
          <a:xfrm>
            <a:off x="361950" y="581025"/>
            <a:ext cx="3600450" cy="1415772"/>
          </a:xfrm>
          <a:prstGeom prst="rect">
            <a:avLst/>
          </a:prstGeom>
          <a:noFill/>
        </p:spPr>
        <p:txBody>
          <a:bodyPr wrap="square" rtlCol="0">
            <a:spAutoFit/>
          </a:bodyPr>
          <a:lstStyle/>
          <a:p>
            <a:r>
              <a:rPr lang="en-US" dirty="0"/>
              <a:t>Our version of a user-friendly School Aid run</a:t>
            </a:r>
          </a:p>
          <a:p>
            <a:endParaRPr lang="en-US" dirty="0"/>
          </a:p>
          <a:p>
            <a:pPr algn="ctr"/>
            <a:r>
              <a:rPr lang="en-US" sz="1600" b="1" i="0" u="none" strike="noStrike" dirty="0">
                <a:solidFill>
                  <a:srgbClr val="1806CC"/>
                </a:solidFill>
                <a:effectLst/>
                <a:hlinkClick r:id="rId4"/>
              </a:rPr>
              <a:t>https://www.nyscoss.org/nyscossdocs/Advocacy2425/2502_BT_Report.xlsx</a:t>
            </a:r>
            <a:endParaRPr lang="en-US" sz="1600" dirty="0"/>
          </a:p>
        </p:txBody>
      </p:sp>
    </p:spTree>
    <p:extLst>
      <p:ext uri="{BB962C8B-B14F-4D97-AF65-F5344CB8AC3E}">
        <p14:creationId xmlns:p14="http://schemas.microsoft.com/office/powerpoint/2010/main" val="107020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9261B-042E-E6F6-3B0A-4E5DBE682BE4}"/>
            </a:ext>
          </a:extLst>
        </p:cNvPr>
        <p:cNvGrpSpPr/>
        <p:nvPr/>
      </p:nvGrpSpPr>
      <p:grpSpPr>
        <a:xfrm>
          <a:off x="0" y="0"/>
          <a:ext cx="0" cy="0"/>
          <a:chOff x="0" y="0"/>
          <a:chExt cx="0" cy="0"/>
        </a:xfrm>
      </p:grpSpPr>
      <p:pic>
        <p:nvPicPr>
          <p:cNvPr id="6" name="Picture 5" descr="NYSCOSS_LOGO_stacked.color.jpg">
            <a:extLst>
              <a:ext uri="{FF2B5EF4-FFF2-40B4-BE49-F238E27FC236}">
                <a16:creationId xmlns:a16="http://schemas.microsoft.com/office/drawing/2014/main" id="{5F743196-1BCD-BCDB-208E-77793C3958A1}"/>
              </a:ext>
            </a:extLst>
          </p:cNvPr>
          <p:cNvPicPr>
            <a:picLocks noChangeArrowheads="1"/>
          </p:cNvPicPr>
          <p:nvPr/>
        </p:nvPicPr>
        <p:blipFill>
          <a:blip r:embed="rId2" cstate="print"/>
          <a:srcRect/>
          <a:stretch>
            <a:fillRect/>
          </a:stretch>
        </p:blipFill>
        <p:spPr bwMode="auto">
          <a:xfrm>
            <a:off x="294543" y="5808096"/>
            <a:ext cx="1087313" cy="913379"/>
          </a:xfrm>
          <a:prstGeom prst="rect">
            <a:avLst/>
          </a:prstGeom>
          <a:noFill/>
          <a:ln w="9525">
            <a:noFill/>
            <a:miter lim="800000"/>
            <a:headEnd/>
            <a:tailEnd/>
          </a:ln>
        </p:spPr>
      </p:pic>
      <p:sp>
        <p:nvSpPr>
          <p:cNvPr id="7" name="Slide Number Placeholder 1">
            <a:extLst>
              <a:ext uri="{FF2B5EF4-FFF2-40B4-BE49-F238E27FC236}">
                <a16:creationId xmlns:a16="http://schemas.microsoft.com/office/drawing/2014/main" id="{017F0AAC-5826-EA7D-BF8D-A1CB18D5A7C8}"/>
              </a:ext>
            </a:extLst>
          </p:cNvPr>
          <p:cNvSpPr>
            <a:spLocks noGrp="1"/>
          </p:cNvSpPr>
          <p:nvPr>
            <p:ph type="sldNum" sz="quarter" idx="12"/>
          </p:nvPr>
        </p:nvSpPr>
        <p:spPr bwMode="auto">
          <a:xfrm>
            <a:off x="8610600" y="6356350"/>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12</a:t>
            </a:fld>
            <a:endParaRPr lang="en-US" sz="1600" b="1" dirty="0">
              <a:solidFill>
                <a:srgbClr val="005295"/>
              </a:solidFill>
            </a:endParaRPr>
          </a:p>
        </p:txBody>
      </p:sp>
      <p:pic>
        <p:nvPicPr>
          <p:cNvPr id="2" name="Picture 1">
            <a:extLst>
              <a:ext uri="{FF2B5EF4-FFF2-40B4-BE49-F238E27FC236}">
                <a16:creationId xmlns:a16="http://schemas.microsoft.com/office/drawing/2014/main" id="{4C7B92F6-6658-2033-856F-2D6771D2D093}"/>
              </a:ext>
            </a:extLst>
          </p:cNvPr>
          <p:cNvPicPr>
            <a:picLocks noChangeAspect="1"/>
          </p:cNvPicPr>
          <p:nvPr/>
        </p:nvPicPr>
        <p:blipFill>
          <a:blip r:embed="rId3"/>
          <a:stretch>
            <a:fillRect/>
          </a:stretch>
        </p:blipFill>
        <p:spPr>
          <a:xfrm>
            <a:off x="1531620" y="178513"/>
            <a:ext cx="9128760" cy="6263640"/>
          </a:xfrm>
          <a:prstGeom prst="rect">
            <a:avLst/>
          </a:prstGeom>
        </p:spPr>
      </p:pic>
    </p:spTree>
    <p:extLst>
      <p:ext uri="{BB962C8B-B14F-4D97-AF65-F5344CB8AC3E}">
        <p14:creationId xmlns:p14="http://schemas.microsoft.com/office/powerpoint/2010/main" val="62386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18336-C9DB-DAEF-3391-4E58384B07B0}"/>
            </a:ext>
          </a:extLst>
        </p:cNvPr>
        <p:cNvGrpSpPr/>
        <p:nvPr/>
      </p:nvGrpSpPr>
      <p:grpSpPr>
        <a:xfrm>
          <a:off x="0" y="0"/>
          <a:ext cx="0" cy="0"/>
          <a:chOff x="0" y="0"/>
          <a:chExt cx="0" cy="0"/>
        </a:xfrm>
      </p:grpSpPr>
      <p:pic>
        <p:nvPicPr>
          <p:cNvPr id="6" name="Picture 5" descr="NYSCOSS_LOGO_stacked.color.jpg">
            <a:extLst>
              <a:ext uri="{FF2B5EF4-FFF2-40B4-BE49-F238E27FC236}">
                <a16:creationId xmlns:a16="http://schemas.microsoft.com/office/drawing/2014/main" id="{313EBC8D-8FCC-E531-09B4-B5E256DC998F}"/>
              </a:ext>
            </a:extLst>
          </p:cNvPr>
          <p:cNvPicPr>
            <a:picLocks noChangeArrowheads="1"/>
          </p:cNvPicPr>
          <p:nvPr/>
        </p:nvPicPr>
        <p:blipFill>
          <a:blip r:embed="rId2" cstate="print"/>
          <a:srcRect/>
          <a:stretch>
            <a:fillRect/>
          </a:stretch>
        </p:blipFill>
        <p:spPr bwMode="auto">
          <a:xfrm>
            <a:off x="294543" y="5808096"/>
            <a:ext cx="1087313" cy="913379"/>
          </a:xfrm>
          <a:prstGeom prst="rect">
            <a:avLst/>
          </a:prstGeom>
          <a:noFill/>
          <a:ln w="9525">
            <a:noFill/>
            <a:miter lim="800000"/>
            <a:headEnd/>
            <a:tailEnd/>
          </a:ln>
        </p:spPr>
      </p:pic>
      <p:sp>
        <p:nvSpPr>
          <p:cNvPr id="7" name="Slide Number Placeholder 1">
            <a:extLst>
              <a:ext uri="{FF2B5EF4-FFF2-40B4-BE49-F238E27FC236}">
                <a16:creationId xmlns:a16="http://schemas.microsoft.com/office/drawing/2014/main" id="{2B49481D-1F52-41CB-C644-D05A589F042D}"/>
              </a:ext>
            </a:extLst>
          </p:cNvPr>
          <p:cNvSpPr>
            <a:spLocks noGrp="1"/>
          </p:cNvSpPr>
          <p:nvPr>
            <p:ph type="sldNum" sz="quarter" idx="12"/>
          </p:nvPr>
        </p:nvSpPr>
        <p:spPr bwMode="auto">
          <a:xfrm>
            <a:off x="8610600" y="6356350"/>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13</a:t>
            </a:fld>
            <a:endParaRPr lang="en-US" sz="1600" b="1" dirty="0">
              <a:solidFill>
                <a:srgbClr val="005295"/>
              </a:solidFill>
            </a:endParaRPr>
          </a:p>
        </p:txBody>
      </p:sp>
      <p:pic>
        <p:nvPicPr>
          <p:cNvPr id="3" name="Picture 2">
            <a:extLst>
              <a:ext uri="{FF2B5EF4-FFF2-40B4-BE49-F238E27FC236}">
                <a16:creationId xmlns:a16="http://schemas.microsoft.com/office/drawing/2014/main" id="{21BF4AD6-3D8E-8D36-8FD1-973BFA4A4FB7}"/>
              </a:ext>
            </a:extLst>
          </p:cNvPr>
          <p:cNvPicPr>
            <a:picLocks noChangeAspect="1"/>
          </p:cNvPicPr>
          <p:nvPr/>
        </p:nvPicPr>
        <p:blipFill>
          <a:blip r:embed="rId3"/>
          <a:stretch>
            <a:fillRect/>
          </a:stretch>
        </p:blipFill>
        <p:spPr>
          <a:xfrm>
            <a:off x="2076450" y="156210"/>
            <a:ext cx="8039100" cy="6545580"/>
          </a:xfrm>
          <a:prstGeom prst="rect">
            <a:avLst/>
          </a:prstGeom>
        </p:spPr>
      </p:pic>
      <p:sp>
        <p:nvSpPr>
          <p:cNvPr id="4" name="Rectangle 3">
            <a:extLst>
              <a:ext uri="{FF2B5EF4-FFF2-40B4-BE49-F238E27FC236}">
                <a16:creationId xmlns:a16="http://schemas.microsoft.com/office/drawing/2014/main" id="{B33DB7D8-74CB-B5D1-E4C6-237A644EB476}"/>
              </a:ext>
            </a:extLst>
          </p:cNvPr>
          <p:cNvSpPr/>
          <p:nvPr/>
        </p:nvSpPr>
        <p:spPr>
          <a:xfrm>
            <a:off x="2009775" y="4124325"/>
            <a:ext cx="7820025" cy="365125"/>
          </a:xfrm>
          <a:prstGeom prst="rect">
            <a:avLst/>
          </a:prstGeom>
          <a:solidFill>
            <a:srgbClr val="FFC000">
              <a:alpha val="10000"/>
            </a:srgbClr>
          </a:solid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69BDAE9-ADE2-F2DC-9E82-F5DC54E9706E}"/>
              </a:ext>
            </a:extLst>
          </p:cNvPr>
          <p:cNvSpPr/>
          <p:nvPr/>
        </p:nvSpPr>
        <p:spPr>
          <a:xfrm>
            <a:off x="2009775" y="5055029"/>
            <a:ext cx="3987614" cy="673418"/>
          </a:xfrm>
          <a:prstGeom prst="rect">
            <a:avLst/>
          </a:prstGeom>
          <a:solidFill>
            <a:srgbClr val="FFC000">
              <a:alpha val="10000"/>
            </a:srgbClr>
          </a:solid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0CB4DC0-9649-3D26-DF20-CD92F8CD9FDA}"/>
              </a:ext>
            </a:extLst>
          </p:cNvPr>
          <p:cNvSpPr/>
          <p:nvPr/>
        </p:nvSpPr>
        <p:spPr>
          <a:xfrm>
            <a:off x="6986102" y="1996751"/>
            <a:ext cx="879604" cy="480226"/>
          </a:xfrm>
          <a:prstGeom prst="rect">
            <a:avLst/>
          </a:prstGeom>
          <a:solidFill>
            <a:srgbClr val="FFC000">
              <a:alpha val="10000"/>
            </a:srgbClr>
          </a:solid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02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8A1B0-DDC1-ED62-7B38-58053E7FA49C}"/>
            </a:ext>
          </a:extLst>
        </p:cNvPr>
        <p:cNvGrpSpPr/>
        <p:nvPr/>
      </p:nvGrpSpPr>
      <p:grpSpPr>
        <a:xfrm>
          <a:off x="0" y="0"/>
          <a:ext cx="0" cy="0"/>
          <a:chOff x="0" y="0"/>
          <a:chExt cx="0" cy="0"/>
        </a:xfrm>
      </p:grpSpPr>
      <p:sp>
        <p:nvSpPr>
          <p:cNvPr id="9221" name="Slide Number Placeholder 1">
            <a:extLst>
              <a:ext uri="{FF2B5EF4-FFF2-40B4-BE49-F238E27FC236}">
                <a16:creationId xmlns:a16="http://schemas.microsoft.com/office/drawing/2014/main" id="{8A2330AA-9158-5386-A581-AD45581D7B43}"/>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14</a:t>
            </a:fld>
            <a:endParaRPr lang="en-US" sz="1600" b="1" dirty="0">
              <a:solidFill>
                <a:srgbClr val="005295"/>
              </a:solidFill>
            </a:endParaRPr>
          </a:p>
        </p:txBody>
      </p:sp>
      <p:sp>
        <p:nvSpPr>
          <p:cNvPr id="2" name="Title 3">
            <a:extLst>
              <a:ext uri="{FF2B5EF4-FFF2-40B4-BE49-F238E27FC236}">
                <a16:creationId xmlns:a16="http://schemas.microsoft.com/office/drawing/2014/main" id="{0B58C219-D9A1-B660-AC5C-59C03A1C5722}"/>
              </a:ext>
            </a:extLst>
          </p:cNvPr>
          <p:cNvSpPr txBox="1">
            <a:spLocks/>
          </p:cNvSpPr>
          <p:nvPr/>
        </p:nvSpPr>
        <p:spPr>
          <a:xfrm>
            <a:off x="457200" y="20496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5295"/>
                </a:solidFill>
                <a:latin typeface="+mn-lt"/>
              </a:rPr>
              <a:t>Other funding issues</a:t>
            </a:r>
            <a:endParaRPr lang="en-US" sz="2800" dirty="0">
              <a:solidFill>
                <a:srgbClr val="005295"/>
              </a:solidFill>
              <a:latin typeface="+mn-lt"/>
            </a:endParaRPr>
          </a:p>
        </p:txBody>
      </p:sp>
      <p:cxnSp>
        <p:nvCxnSpPr>
          <p:cNvPr id="4" name="Straight Connector 3">
            <a:extLst>
              <a:ext uri="{FF2B5EF4-FFF2-40B4-BE49-F238E27FC236}">
                <a16:creationId xmlns:a16="http://schemas.microsoft.com/office/drawing/2014/main" id="{27292862-DB24-9704-2E8F-46E938E24485}"/>
              </a:ext>
            </a:extLst>
          </p:cNvPr>
          <p:cNvCxnSpPr>
            <a:cxnSpLocks/>
          </p:cNvCxnSpPr>
          <p:nvPr/>
        </p:nvCxnSpPr>
        <p:spPr>
          <a:xfrm>
            <a:off x="457200" y="1143000"/>
            <a:ext cx="11188460"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F2440EDC-E8A6-1536-D14B-C671D7257F03}"/>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
        <p:nvSpPr>
          <p:cNvPr id="7" name="Content Placeholder 8">
            <a:extLst>
              <a:ext uri="{FF2B5EF4-FFF2-40B4-BE49-F238E27FC236}">
                <a16:creationId xmlns:a16="http://schemas.microsoft.com/office/drawing/2014/main" id="{61A6ADD6-93D8-249B-2C83-326047DD64E3}"/>
              </a:ext>
            </a:extLst>
          </p:cNvPr>
          <p:cNvSpPr>
            <a:spLocks noGrp="1"/>
          </p:cNvSpPr>
          <p:nvPr>
            <p:ph idx="1"/>
          </p:nvPr>
        </p:nvSpPr>
        <p:spPr>
          <a:xfrm>
            <a:off x="457200" y="1231507"/>
            <a:ext cx="10896599" cy="4576587"/>
          </a:xfrm>
        </p:spPr>
        <p:txBody>
          <a:bodyPr>
            <a:noAutofit/>
          </a:bodyPr>
          <a:lstStyle/>
          <a:p>
            <a:pPr marL="0" indent="0">
              <a:spcBef>
                <a:spcPts val="0"/>
              </a:spcBef>
              <a:spcAft>
                <a:spcPts val="1500"/>
              </a:spcAft>
              <a:buNone/>
            </a:pPr>
            <a:r>
              <a:rPr lang="en-US" sz="2000" dirty="0">
                <a:latin typeface="Garamond" panose="02020404030301010803" pitchFamily="18" charset="0"/>
              </a:rPr>
              <a:t>The proposed budget would </a:t>
            </a:r>
            <a:r>
              <a:rPr lang="en-US" sz="2000" b="1" u="sng" dirty="0">
                <a:latin typeface="Garamond" panose="02020404030301010803" pitchFamily="18" charset="0"/>
              </a:rPr>
              <a:t>not</a:t>
            </a:r>
            <a:r>
              <a:rPr lang="en-US" sz="2000" dirty="0">
                <a:latin typeface="Garamond" panose="02020404030301010803" pitchFamily="18" charset="0"/>
              </a:rPr>
              <a:t>:</a:t>
            </a:r>
          </a:p>
          <a:p>
            <a:pPr>
              <a:spcBef>
                <a:spcPts val="0"/>
              </a:spcBef>
              <a:spcAft>
                <a:spcPts val="1500"/>
              </a:spcAft>
              <a:buFont typeface="Wingdings" panose="05000000000000000000" pitchFamily="2" charset="2"/>
              <a:buChar char="Ø"/>
            </a:pPr>
            <a:r>
              <a:rPr lang="en-US" sz="2000" dirty="0">
                <a:latin typeface="Garamond" panose="02020404030301010803" pitchFamily="18" charset="0"/>
              </a:rPr>
              <a:t>Increase funding for career and technical education by raising the aidable salary limit in BOCES Aid and improve funding Special Services Aid (for non-BOCES districts).</a:t>
            </a:r>
          </a:p>
          <a:p>
            <a:pPr>
              <a:spcBef>
                <a:spcPts val="0"/>
              </a:spcBef>
              <a:spcAft>
                <a:spcPts val="1500"/>
              </a:spcAft>
              <a:buFont typeface="Wingdings" panose="05000000000000000000" pitchFamily="2" charset="2"/>
              <a:buChar char="Ø"/>
            </a:pPr>
            <a:r>
              <a:rPr lang="en-US" sz="2000" dirty="0">
                <a:latin typeface="Garamond" panose="02020404030301010803" pitchFamily="18" charset="0"/>
              </a:rPr>
              <a:t>Include an appropriation for prior year adjustments in state aid owed to school districts—no funding has been provided since 2019-20 and the “queue” of unpaid claims now totals over $300 million.</a:t>
            </a:r>
          </a:p>
          <a:p>
            <a:pPr>
              <a:spcBef>
                <a:spcPts val="0"/>
              </a:spcBef>
              <a:spcAft>
                <a:spcPts val="1500"/>
              </a:spcAft>
              <a:buFont typeface="Wingdings" panose="05000000000000000000" pitchFamily="2" charset="2"/>
              <a:buChar char="Ø"/>
            </a:pPr>
            <a:r>
              <a:rPr lang="en-US" sz="2000" dirty="0">
                <a:latin typeface="Garamond" panose="02020404030301010803" pitchFamily="18" charset="0"/>
              </a:rPr>
              <a:t>Provide a state share of funding for special education services to students through the school year in which they reach age 21—current law provides funding through age 21, but a federal court decision requires services through age 22. SED estimates total state cost of $66.5 million without considering changes in Foundation Aid.</a:t>
            </a:r>
          </a:p>
          <a:p>
            <a:pPr>
              <a:spcBef>
                <a:spcPts val="0"/>
              </a:spcBef>
              <a:spcAft>
                <a:spcPts val="1500"/>
              </a:spcAft>
              <a:buFont typeface="Wingdings" panose="05000000000000000000" pitchFamily="2" charset="2"/>
              <a:buChar char="Ø"/>
            </a:pPr>
            <a:r>
              <a:rPr lang="en-US" sz="2000" dirty="0">
                <a:latin typeface="Garamond" panose="02020404030301010803" pitchFamily="18" charset="0"/>
              </a:rPr>
              <a:t>Discontinue the shift of special education residential placement costs onto school districts, a fiscal impact estimated to total $28.6 million on effected school districts outside New York City.</a:t>
            </a:r>
          </a:p>
          <a:p>
            <a:pPr marL="0" indent="0">
              <a:spcBef>
                <a:spcPts val="0"/>
              </a:spcBef>
              <a:spcAft>
                <a:spcPts val="1500"/>
              </a:spcAft>
              <a:buNone/>
            </a:pPr>
            <a:r>
              <a:rPr lang="en-US" sz="2000" dirty="0">
                <a:latin typeface="Garamond" panose="02020404030301010803" pitchFamily="18" charset="0"/>
              </a:rPr>
              <a:t>The Executive Budget again proposes to freeze most state aid based on the calculations reflected in the </a:t>
            </a:r>
            <a:r>
              <a:rPr lang="en-US" sz="2000">
                <a:latin typeface="Garamond" panose="02020404030301010803" pitchFamily="18" charset="0"/>
              </a:rPr>
              <a:t>Governor’s proposal.</a:t>
            </a:r>
            <a:endParaRPr lang="en-US" sz="2000" dirty="0">
              <a:latin typeface="Garamond" panose="02020404030301010803" pitchFamily="18" charset="0"/>
            </a:endParaRPr>
          </a:p>
          <a:p>
            <a:pPr marL="0" indent="0">
              <a:spcBef>
                <a:spcPts val="0"/>
              </a:spcBef>
              <a:spcAft>
                <a:spcPts val="1200"/>
              </a:spcAft>
              <a:buNone/>
            </a:pPr>
            <a:endParaRPr lang="en-US" sz="2000" dirty="0"/>
          </a:p>
          <a:p>
            <a:pPr>
              <a:spcBef>
                <a:spcPts val="0"/>
              </a:spcBef>
              <a:spcAft>
                <a:spcPts val="1200"/>
              </a:spcAft>
              <a:buFont typeface="Wingdings" panose="05000000000000000000" pitchFamily="2" charset="2"/>
              <a:buChar char="Ø"/>
            </a:pPr>
            <a:endParaRPr lang="en-US" sz="2000" dirty="0"/>
          </a:p>
        </p:txBody>
      </p:sp>
    </p:spTree>
    <p:extLst>
      <p:ext uri="{BB962C8B-B14F-4D97-AF65-F5344CB8AC3E}">
        <p14:creationId xmlns:p14="http://schemas.microsoft.com/office/powerpoint/2010/main" val="188053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EA660-73F1-EE18-1620-6B07701A92C3}"/>
            </a:ext>
          </a:extLst>
        </p:cNvPr>
        <p:cNvGrpSpPr/>
        <p:nvPr/>
      </p:nvGrpSpPr>
      <p:grpSpPr>
        <a:xfrm>
          <a:off x="0" y="0"/>
          <a:ext cx="0" cy="0"/>
          <a:chOff x="0" y="0"/>
          <a:chExt cx="0" cy="0"/>
        </a:xfrm>
      </p:grpSpPr>
      <p:sp>
        <p:nvSpPr>
          <p:cNvPr id="9221" name="Slide Number Placeholder 1">
            <a:extLst>
              <a:ext uri="{FF2B5EF4-FFF2-40B4-BE49-F238E27FC236}">
                <a16:creationId xmlns:a16="http://schemas.microsoft.com/office/drawing/2014/main" id="{6CF5629C-51EB-14FC-53E4-89C75C087BA3}"/>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15</a:t>
            </a:fld>
            <a:endParaRPr lang="en-US" sz="1600" b="1" dirty="0">
              <a:solidFill>
                <a:srgbClr val="005295"/>
              </a:solidFill>
            </a:endParaRPr>
          </a:p>
        </p:txBody>
      </p:sp>
      <p:sp>
        <p:nvSpPr>
          <p:cNvPr id="2" name="Title 3">
            <a:extLst>
              <a:ext uri="{FF2B5EF4-FFF2-40B4-BE49-F238E27FC236}">
                <a16:creationId xmlns:a16="http://schemas.microsoft.com/office/drawing/2014/main" id="{3D1DFD1B-3246-D9AB-A9D9-3F384CF6F25A}"/>
              </a:ext>
            </a:extLst>
          </p:cNvPr>
          <p:cNvSpPr txBox="1">
            <a:spLocks/>
          </p:cNvSpPr>
          <p:nvPr/>
        </p:nvSpPr>
        <p:spPr>
          <a:xfrm>
            <a:off x="457200" y="20496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5295"/>
                </a:solidFill>
                <a:latin typeface="+mn-lt"/>
              </a:rPr>
              <a:t>“Distraction Free Schools”</a:t>
            </a:r>
            <a:endParaRPr lang="en-US" sz="2800" dirty="0">
              <a:solidFill>
                <a:srgbClr val="005295"/>
              </a:solidFill>
              <a:latin typeface="+mn-lt"/>
            </a:endParaRPr>
          </a:p>
        </p:txBody>
      </p:sp>
      <p:cxnSp>
        <p:nvCxnSpPr>
          <p:cNvPr id="4" name="Straight Connector 3">
            <a:extLst>
              <a:ext uri="{FF2B5EF4-FFF2-40B4-BE49-F238E27FC236}">
                <a16:creationId xmlns:a16="http://schemas.microsoft.com/office/drawing/2014/main" id="{89032E98-402A-822D-1C6C-3FEF676CDC8E}"/>
              </a:ext>
            </a:extLst>
          </p:cNvPr>
          <p:cNvCxnSpPr>
            <a:cxnSpLocks/>
          </p:cNvCxnSpPr>
          <p:nvPr/>
        </p:nvCxnSpPr>
        <p:spPr>
          <a:xfrm>
            <a:off x="457200" y="1143000"/>
            <a:ext cx="11188460"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E777947B-872F-8B2E-04D4-D57FFDACC74F}"/>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
        <p:nvSpPr>
          <p:cNvPr id="7" name="Content Placeholder 8">
            <a:extLst>
              <a:ext uri="{FF2B5EF4-FFF2-40B4-BE49-F238E27FC236}">
                <a16:creationId xmlns:a16="http://schemas.microsoft.com/office/drawing/2014/main" id="{CAAB2424-F90E-7B43-35EA-21B961C9E573}"/>
              </a:ext>
            </a:extLst>
          </p:cNvPr>
          <p:cNvSpPr>
            <a:spLocks noGrp="1"/>
          </p:cNvSpPr>
          <p:nvPr>
            <p:ph idx="1"/>
          </p:nvPr>
        </p:nvSpPr>
        <p:spPr>
          <a:xfrm>
            <a:off x="457200" y="1231507"/>
            <a:ext cx="10896599" cy="4576587"/>
          </a:xfrm>
        </p:spPr>
        <p:txBody>
          <a:bodyPr>
            <a:noAutofit/>
          </a:bodyPr>
          <a:lstStyle/>
          <a:p>
            <a:pPr marL="0" indent="0">
              <a:spcBef>
                <a:spcPts val="0"/>
              </a:spcBef>
              <a:spcAft>
                <a:spcPts val="1500"/>
              </a:spcAft>
              <a:buNone/>
            </a:pPr>
            <a:r>
              <a:rPr lang="en-US" sz="2000" dirty="0">
                <a:latin typeface="Garamond" panose="02020404030301010803" pitchFamily="18" charset="0"/>
              </a:rPr>
              <a:t>The Governor proposes legislation to require districts and BOCES to adopt policies which would:</a:t>
            </a:r>
          </a:p>
          <a:p>
            <a:pPr>
              <a:spcBef>
                <a:spcPts val="0"/>
              </a:spcBef>
              <a:spcAft>
                <a:spcPts val="1500"/>
              </a:spcAft>
              <a:buFont typeface="Wingdings" panose="05000000000000000000" pitchFamily="2" charset="2"/>
              <a:buChar char="Ø"/>
            </a:pPr>
            <a:r>
              <a:rPr lang="en-US" sz="2000" dirty="0">
                <a:latin typeface="Garamond" panose="02020404030301010803" pitchFamily="18" charset="0"/>
              </a:rPr>
              <a:t>Prohibit student use of “internet-enabled devices” on school grounds during the school day (during classes, study halls, recess, lunch periods, and passing time)</a:t>
            </a:r>
          </a:p>
          <a:p>
            <a:pPr>
              <a:spcBef>
                <a:spcPts val="0"/>
              </a:spcBef>
              <a:spcAft>
                <a:spcPts val="1500"/>
              </a:spcAft>
              <a:buFont typeface="Wingdings" panose="05000000000000000000" pitchFamily="2" charset="2"/>
              <a:buChar char="Ø"/>
            </a:pPr>
            <a:r>
              <a:rPr lang="en-US" sz="2000" dirty="0">
                <a:latin typeface="Garamond" panose="02020404030301010803" pitchFamily="18" charset="0"/>
              </a:rPr>
              <a:t>Require schools to include and publicize one or more ways for parents to contact their children during the school day</a:t>
            </a:r>
          </a:p>
          <a:p>
            <a:pPr>
              <a:spcBef>
                <a:spcPts val="0"/>
              </a:spcBef>
              <a:spcAft>
                <a:spcPts val="1500"/>
              </a:spcAft>
              <a:buFont typeface="Wingdings" panose="05000000000000000000" pitchFamily="2" charset="2"/>
              <a:buChar char="Ø"/>
            </a:pPr>
            <a:r>
              <a:rPr lang="en-US" sz="2000" dirty="0">
                <a:latin typeface="Garamond" panose="02020404030301010803" pitchFamily="18" charset="0"/>
              </a:rPr>
              <a:t>Require policies to include one or more methods for on-site storage of devices during the school day; student lockers are cited as one option</a:t>
            </a:r>
          </a:p>
          <a:p>
            <a:pPr>
              <a:spcBef>
                <a:spcPts val="0"/>
              </a:spcBef>
              <a:spcAft>
                <a:spcPts val="1500"/>
              </a:spcAft>
              <a:buFont typeface="Wingdings" panose="05000000000000000000" pitchFamily="2" charset="2"/>
              <a:buChar char="Ø"/>
            </a:pPr>
            <a:r>
              <a:rPr lang="en-US" sz="2000" dirty="0">
                <a:latin typeface="Garamond" panose="02020404030301010803" pitchFamily="18" charset="0"/>
              </a:rPr>
              <a:t>Allow exemptions for instructional purposes authorized by a teacher, health management, translation services, where included in an IEP or 504 plan, or “in case of emergency.”</a:t>
            </a:r>
          </a:p>
          <a:p>
            <a:pPr marL="0" indent="0">
              <a:spcBef>
                <a:spcPts val="0"/>
              </a:spcBef>
              <a:spcAft>
                <a:spcPts val="1500"/>
              </a:spcAft>
              <a:buNone/>
            </a:pPr>
            <a:r>
              <a:rPr lang="en-US" sz="2000" dirty="0">
                <a:latin typeface="Garamond" panose="02020404030301010803" pitchFamily="18" charset="0"/>
              </a:rPr>
              <a:t>Districts and BOCES would be required to post on their websites annual reports on enforcement of their policies, including data on any demographic disparities in enforcement.</a:t>
            </a:r>
          </a:p>
          <a:p>
            <a:pPr marL="0" indent="0">
              <a:spcBef>
                <a:spcPts val="0"/>
              </a:spcBef>
              <a:spcAft>
                <a:spcPts val="1500"/>
              </a:spcAft>
              <a:buNone/>
            </a:pPr>
            <a:r>
              <a:rPr lang="en-US" sz="2000" dirty="0">
                <a:latin typeface="Garamond" panose="02020404030301010803" pitchFamily="18" charset="0"/>
              </a:rPr>
              <a:t>These requirements would be applied to charter schools</a:t>
            </a:r>
          </a:p>
          <a:p>
            <a:pPr marL="0" indent="0">
              <a:spcBef>
                <a:spcPts val="0"/>
              </a:spcBef>
              <a:spcAft>
                <a:spcPts val="1200"/>
              </a:spcAft>
              <a:buNone/>
            </a:pPr>
            <a:endParaRPr lang="en-US" sz="2000" dirty="0"/>
          </a:p>
          <a:p>
            <a:pPr>
              <a:spcBef>
                <a:spcPts val="0"/>
              </a:spcBef>
              <a:spcAft>
                <a:spcPts val="1200"/>
              </a:spcAft>
              <a:buFont typeface="Wingdings" panose="05000000000000000000" pitchFamily="2" charset="2"/>
              <a:buChar char="Ø"/>
            </a:pPr>
            <a:endParaRPr lang="en-US" sz="2000" dirty="0"/>
          </a:p>
        </p:txBody>
      </p:sp>
    </p:spTree>
    <p:extLst>
      <p:ext uri="{BB962C8B-B14F-4D97-AF65-F5344CB8AC3E}">
        <p14:creationId xmlns:p14="http://schemas.microsoft.com/office/powerpoint/2010/main" val="222930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9C78A-5846-0DFB-9E43-94F563D65B13}"/>
            </a:ext>
          </a:extLst>
        </p:cNvPr>
        <p:cNvGrpSpPr/>
        <p:nvPr/>
      </p:nvGrpSpPr>
      <p:grpSpPr>
        <a:xfrm>
          <a:off x="0" y="0"/>
          <a:ext cx="0" cy="0"/>
          <a:chOff x="0" y="0"/>
          <a:chExt cx="0" cy="0"/>
        </a:xfrm>
      </p:grpSpPr>
      <p:sp>
        <p:nvSpPr>
          <p:cNvPr id="9221" name="Slide Number Placeholder 1">
            <a:extLst>
              <a:ext uri="{FF2B5EF4-FFF2-40B4-BE49-F238E27FC236}">
                <a16:creationId xmlns:a16="http://schemas.microsoft.com/office/drawing/2014/main" id="{600DFC71-9C59-ECAA-CC82-80B04367FF69}"/>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16</a:t>
            </a:fld>
            <a:endParaRPr lang="en-US" sz="1600" b="1" dirty="0">
              <a:solidFill>
                <a:srgbClr val="005295"/>
              </a:solidFill>
            </a:endParaRPr>
          </a:p>
        </p:txBody>
      </p:sp>
      <p:sp>
        <p:nvSpPr>
          <p:cNvPr id="2" name="Title 3">
            <a:extLst>
              <a:ext uri="{FF2B5EF4-FFF2-40B4-BE49-F238E27FC236}">
                <a16:creationId xmlns:a16="http://schemas.microsoft.com/office/drawing/2014/main" id="{F65BF1F7-2121-4F8C-350F-14204D8BE8E6}"/>
              </a:ext>
            </a:extLst>
          </p:cNvPr>
          <p:cNvSpPr txBox="1">
            <a:spLocks/>
          </p:cNvSpPr>
          <p:nvPr/>
        </p:nvSpPr>
        <p:spPr>
          <a:xfrm>
            <a:off x="457200" y="20496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5295"/>
                </a:solidFill>
                <a:latin typeface="+mn-lt"/>
              </a:rPr>
              <a:t>Universal Free School Meals</a:t>
            </a:r>
            <a:endParaRPr lang="en-US" sz="2800" dirty="0">
              <a:solidFill>
                <a:srgbClr val="005295"/>
              </a:solidFill>
              <a:latin typeface="+mn-lt"/>
            </a:endParaRPr>
          </a:p>
        </p:txBody>
      </p:sp>
      <p:cxnSp>
        <p:nvCxnSpPr>
          <p:cNvPr id="4" name="Straight Connector 3">
            <a:extLst>
              <a:ext uri="{FF2B5EF4-FFF2-40B4-BE49-F238E27FC236}">
                <a16:creationId xmlns:a16="http://schemas.microsoft.com/office/drawing/2014/main" id="{0EC724F5-BB49-4107-9040-3AB5361701EE}"/>
              </a:ext>
            </a:extLst>
          </p:cNvPr>
          <p:cNvCxnSpPr>
            <a:cxnSpLocks/>
          </p:cNvCxnSpPr>
          <p:nvPr/>
        </p:nvCxnSpPr>
        <p:spPr>
          <a:xfrm>
            <a:off x="457200" y="1143000"/>
            <a:ext cx="11188460"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B3359517-FC4A-9B95-93AA-D41DE94EE5EA}"/>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
        <p:nvSpPr>
          <p:cNvPr id="7" name="Content Placeholder 8">
            <a:extLst>
              <a:ext uri="{FF2B5EF4-FFF2-40B4-BE49-F238E27FC236}">
                <a16:creationId xmlns:a16="http://schemas.microsoft.com/office/drawing/2014/main" id="{95190443-61C9-B731-B3E4-1280BE256BE5}"/>
              </a:ext>
            </a:extLst>
          </p:cNvPr>
          <p:cNvSpPr>
            <a:spLocks noGrp="1"/>
          </p:cNvSpPr>
          <p:nvPr>
            <p:ph idx="1"/>
          </p:nvPr>
        </p:nvSpPr>
        <p:spPr>
          <a:xfrm>
            <a:off x="457200" y="1339516"/>
            <a:ext cx="10896599" cy="4327357"/>
          </a:xfrm>
        </p:spPr>
        <p:txBody>
          <a:bodyPr>
            <a:noAutofit/>
          </a:bodyPr>
          <a:lstStyle/>
          <a:p>
            <a:pPr>
              <a:spcBef>
                <a:spcPts val="0"/>
              </a:spcBef>
              <a:spcAft>
                <a:spcPts val="1800"/>
              </a:spcAft>
              <a:buFont typeface="Wingdings" panose="05000000000000000000" pitchFamily="2" charset="2"/>
              <a:buChar char="Ø"/>
            </a:pPr>
            <a:r>
              <a:rPr lang="en-US" sz="2000" dirty="0">
                <a:latin typeface="Garamond" panose="02020404030301010803" pitchFamily="18" charset="0"/>
              </a:rPr>
              <a:t>Require all schools that participate in the national lunch/breakfast program to offer free meals to all students</a:t>
            </a:r>
          </a:p>
          <a:p>
            <a:pPr>
              <a:spcBef>
                <a:spcPts val="0"/>
              </a:spcBef>
              <a:spcAft>
                <a:spcPts val="1800"/>
              </a:spcAft>
              <a:buFont typeface="Wingdings" panose="05000000000000000000" pitchFamily="2" charset="2"/>
              <a:buChar char="Ø"/>
            </a:pPr>
            <a:r>
              <a:rPr lang="en-US" sz="2000" dirty="0">
                <a:latin typeface="Garamond" panose="02020404030301010803" pitchFamily="18" charset="0"/>
              </a:rPr>
              <a:t>Include requirement that districts maximize all available federal dollars first</a:t>
            </a:r>
          </a:p>
          <a:p>
            <a:pPr>
              <a:spcBef>
                <a:spcPts val="0"/>
              </a:spcBef>
              <a:spcAft>
                <a:spcPts val="1800"/>
              </a:spcAft>
              <a:buFont typeface="Wingdings" panose="05000000000000000000" pitchFamily="2" charset="2"/>
              <a:buChar char="Ø"/>
            </a:pPr>
            <a:r>
              <a:rPr lang="en-US" sz="2000" dirty="0">
                <a:latin typeface="Garamond" panose="02020404030301010803" pitchFamily="18" charset="0"/>
              </a:rPr>
              <a:t>Close the gap that existed since universal free meals was implemented to actual create universality</a:t>
            </a:r>
          </a:p>
          <a:p>
            <a:pPr>
              <a:spcBef>
                <a:spcPts val="0"/>
              </a:spcBef>
              <a:spcAft>
                <a:spcPts val="1800"/>
              </a:spcAft>
              <a:buFont typeface="Wingdings" panose="05000000000000000000" pitchFamily="2" charset="2"/>
              <a:buChar char="Ø"/>
            </a:pPr>
            <a:r>
              <a:rPr lang="en-US" sz="2000" dirty="0">
                <a:latin typeface="Garamond" panose="02020404030301010803" pitchFamily="18" charset="0"/>
              </a:rPr>
              <a:t>Total appropriation is $340 million, an increase of $160 million over 2024-25</a:t>
            </a:r>
          </a:p>
          <a:p>
            <a:pPr>
              <a:spcBef>
                <a:spcPts val="0"/>
              </a:spcBef>
              <a:spcAft>
                <a:spcPts val="1200"/>
              </a:spcAft>
              <a:buFont typeface="Wingdings" panose="05000000000000000000" pitchFamily="2" charset="2"/>
              <a:buChar char="Ø"/>
            </a:pPr>
            <a:r>
              <a:rPr lang="en-US" sz="2000" dirty="0">
                <a:latin typeface="Garamond" panose="02020404030301010803" pitchFamily="18" charset="0"/>
              </a:rPr>
              <a:t>Project 2025 has proposed working towards elimination of Community Eligibility Program and at a minimum a 40% threshold with other constraints. If any of these occurs, the cost to the state of funding free school meals would balloon</a:t>
            </a:r>
          </a:p>
          <a:p>
            <a:pPr>
              <a:spcBef>
                <a:spcPts val="0"/>
              </a:spcBef>
              <a:spcAft>
                <a:spcPts val="1200"/>
              </a:spcAft>
              <a:buFont typeface="Wingdings" panose="05000000000000000000" pitchFamily="2" charset="2"/>
              <a:buChar char="Ø"/>
            </a:pPr>
            <a:endParaRPr lang="en-US" sz="2000" dirty="0"/>
          </a:p>
        </p:txBody>
      </p:sp>
    </p:spTree>
    <p:extLst>
      <p:ext uri="{BB962C8B-B14F-4D97-AF65-F5344CB8AC3E}">
        <p14:creationId xmlns:p14="http://schemas.microsoft.com/office/powerpoint/2010/main" val="110978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9A531-03A8-EF61-A604-70EA7081EF3B}"/>
            </a:ext>
          </a:extLst>
        </p:cNvPr>
        <p:cNvGrpSpPr/>
        <p:nvPr/>
      </p:nvGrpSpPr>
      <p:grpSpPr>
        <a:xfrm>
          <a:off x="0" y="0"/>
          <a:ext cx="0" cy="0"/>
          <a:chOff x="0" y="0"/>
          <a:chExt cx="0" cy="0"/>
        </a:xfrm>
      </p:grpSpPr>
      <p:sp>
        <p:nvSpPr>
          <p:cNvPr id="9221" name="Slide Number Placeholder 1">
            <a:extLst>
              <a:ext uri="{FF2B5EF4-FFF2-40B4-BE49-F238E27FC236}">
                <a16:creationId xmlns:a16="http://schemas.microsoft.com/office/drawing/2014/main" id="{6183B9DB-E37C-8552-BE4B-B36B5F7DB83D}"/>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17</a:t>
            </a:fld>
            <a:endParaRPr lang="en-US" sz="1600" b="1" dirty="0">
              <a:solidFill>
                <a:srgbClr val="005295"/>
              </a:solidFill>
            </a:endParaRPr>
          </a:p>
        </p:txBody>
      </p:sp>
      <p:sp>
        <p:nvSpPr>
          <p:cNvPr id="2" name="Title 3">
            <a:extLst>
              <a:ext uri="{FF2B5EF4-FFF2-40B4-BE49-F238E27FC236}">
                <a16:creationId xmlns:a16="http://schemas.microsoft.com/office/drawing/2014/main" id="{909C413A-96D0-9A2E-8851-9894FBC638C1}"/>
              </a:ext>
            </a:extLst>
          </p:cNvPr>
          <p:cNvSpPr txBox="1">
            <a:spLocks/>
          </p:cNvSpPr>
          <p:nvPr/>
        </p:nvSpPr>
        <p:spPr>
          <a:xfrm>
            <a:off x="457200" y="20496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5295"/>
                </a:solidFill>
                <a:latin typeface="+mn-lt"/>
              </a:rPr>
              <a:t>Dual Enrollment</a:t>
            </a:r>
            <a:endParaRPr lang="en-US" sz="2800" dirty="0">
              <a:solidFill>
                <a:srgbClr val="005295"/>
              </a:solidFill>
              <a:latin typeface="+mn-lt"/>
            </a:endParaRPr>
          </a:p>
        </p:txBody>
      </p:sp>
      <p:cxnSp>
        <p:nvCxnSpPr>
          <p:cNvPr id="4" name="Straight Connector 3">
            <a:extLst>
              <a:ext uri="{FF2B5EF4-FFF2-40B4-BE49-F238E27FC236}">
                <a16:creationId xmlns:a16="http://schemas.microsoft.com/office/drawing/2014/main" id="{3EFB4B4F-4C7C-6916-90E1-E8396100FA32}"/>
              </a:ext>
            </a:extLst>
          </p:cNvPr>
          <p:cNvCxnSpPr>
            <a:cxnSpLocks/>
          </p:cNvCxnSpPr>
          <p:nvPr/>
        </p:nvCxnSpPr>
        <p:spPr>
          <a:xfrm>
            <a:off x="457200" y="1154430"/>
            <a:ext cx="11188460"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F2844752-5DFC-91D7-483E-5CEF4B897F7F}"/>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
        <p:nvSpPr>
          <p:cNvPr id="7" name="Content Placeholder 8">
            <a:extLst>
              <a:ext uri="{FF2B5EF4-FFF2-40B4-BE49-F238E27FC236}">
                <a16:creationId xmlns:a16="http://schemas.microsoft.com/office/drawing/2014/main" id="{D4B1CC90-F2E6-39A7-3ED1-F4EDA0E07317}"/>
              </a:ext>
            </a:extLst>
          </p:cNvPr>
          <p:cNvSpPr>
            <a:spLocks noGrp="1"/>
          </p:cNvSpPr>
          <p:nvPr>
            <p:ph idx="1"/>
          </p:nvPr>
        </p:nvSpPr>
        <p:spPr>
          <a:xfrm>
            <a:off x="457200" y="1339516"/>
            <a:ext cx="10896599" cy="4327357"/>
          </a:xfrm>
        </p:spPr>
        <p:txBody>
          <a:bodyPr>
            <a:noAutofit/>
          </a:bodyPr>
          <a:lstStyle/>
          <a:p>
            <a:pPr>
              <a:spcBef>
                <a:spcPts val="0"/>
              </a:spcBef>
              <a:spcAft>
                <a:spcPts val="1200"/>
              </a:spcAft>
              <a:buFont typeface="Wingdings" panose="05000000000000000000" pitchFamily="2" charset="2"/>
              <a:buChar char="Ø"/>
            </a:pPr>
            <a:r>
              <a:rPr lang="en-US" sz="2000" dirty="0">
                <a:latin typeface="Garamond" panose="02020404030301010803" pitchFamily="18" charset="0"/>
              </a:rPr>
              <a:t>Governor proposes $64.6 million College in High School Opportunity Fund. </a:t>
            </a:r>
          </a:p>
          <a:p>
            <a:pPr>
              <a:spcBef>
                <a:spcPts val="0"/>
              </a:spcBef>
              <a:spcAft>
                <a:spcPts val="1200"/>
              </a:spcAft>
              <a:buFont typeface="Wingdings" panose="05000000000000000000" pitchFamily="2" charset="2"/>
              <a:buChar char="Ø"/>
            </a:pPr>
            <a:r>
              <a:rPr lang="en-US" sz="2000" dirty="0">
                <a:latin typeface="Garamond" panose="02020404030301010803" pitchFamily="18" charset="0"/>
              </a:rPr>
              <a:t>Most funding would support existing programs (Early College High Schools, PTECH, Smart Scholars), but $12.2 million would fund new dual enrollment opportunities—up to $90 per credit for programs which</a:t>
            </a:r>
          </a:p>
          <a:p>
            <a:pPr lvl="1">
              <a:spcBef>
                <a:spcPts val="0"/>
              </a:spcBef>
              <a:spcAft>
                <a:spcPts val="1200"/>
              </a:spcAft>
              <a:buFont typeface="Calibri" panose="020F0502020204030204" pitchFamily="34" charset="0"/>
              <a:buChar char="—"/>
            </a:pPr>
            <a:r>
              <a:rPr lang="en-US" sz="1800" dirty="0">
                <a:latin typeface="Garamond" panose="02020404030301010803" pitchFamily="18" charset="0"/>
              </a:rPr>
              <a:t>Offer opportunity to earn at least 12 transferrable credits</a:t>
            </a:r>
          </a:p>
          <a:p>
            <a:pPr lvl="1">
              <a:spcBef>
                <a:spcPts val="0"/>
              </a:spcBef>
              <a:spcAft>
                <a:spcPts val="1200"/>
              </a:spcAft>
              <a:buFont typeface="Calibri" panose="020F0502020204030204" pitchFamily="34" charset="0"/>
              <a:buChar char="—"/>
            </a:pPr>
            <a:r>
              <a:rPr lang="en-US" sz="1800" dirty="0">
                <a:latin typeface="Garamond" panose="02020404030301010803" pitchFamily="18" charset="0"/>
              </a:rPr>
              <a:t>Provide counseling and support beyond what is offered to other students</a:t>
            </a:r>
          </a:p>
          <a:p>
            <a:pPr lvl="1">
              <a:spcBef>
                <a:spcPts val="0"/>
              </a:spcBef>
              <a:spcAft>
                <a:spcPts val="1200"/>
              </a:spcAft>
              <a:buFont typeface="Calibri" panose="020F0502020204030204" pitchFamily="34" charset="0"/>
              <a:buChar char="—"/>
            </a:pPr>
            <a:r>
              <a:rPr lang="en-US" sz="1800" dirty="0">
                <a:latin typeface="Garamond" panose="02020404030301010803" pitchFamily="18" charset="0"/>
              </a:rPr>
              <a:t>Serve a student population reflective of the district and include outreach to underserved students</a:t>
            </a:r>
          </a:p>
          <a:p>
            <a:pPr lvl="1">
              <a:spcBef>
                <a:spcPts val="0"/>
              </a:spcBef>
              <a:spcAft>
                <a:spcPts val="1200"/>
              </a:spcAft>
              <a:buFont typeface="Calibri" panose="020F0502020204030204" pitchFamily="34" charset="0"/>
              <a:buChar char="—"/>
            </a:pPr>
            <a:r>
              <a:rPr lang="en-US" sz="1800" dirty="0">
                <a:latin typeface="Garamond" panose="02020404030301010803" pitchFamily="18" charset="0"/>
              </a:rPr>
              <a:t>Have filed with SED a partnership agreement with a college and any other participating entities</a:t>
            </a:r>
          </a:p>
          <a:p>
            <a:pPr>
              <a:spcBef>
                <a:spcPts val="0"/>
              </a:spcBef>
              <a:spcAft>
                <a:spcPts val="1200"/>
              </a:spcAft>
              <a:buFont typeface="Wingdings" panose="05000000000000000000" pitchFamily="2" charset="2"/>
              <a:buChar char="Ø"/>
            </a:pPr>
            <a:r>
              <a:rPr lang="en-US" sz="2000" dirty="0">
                <a:latin typeface="Garamond" panose="02020404030301010803" pitchFamily="18" charset="0"/>
              </a:rPr>
              <a:t>Legislation would direct SED to develop a dual enrollment policy which would require districts to have partnership agreements on file starting on September 1, 2026 and require districts and colleges to report data on dual enrollment participation and success.</a:t>
            </a:r>
          </a:p>
          <a:p>
            <a:pPr>
              <a:spcBef>
                <a:spcPts val="0"/>
              </a:spcBef>
              <a:spcAft>
                <a:spcPts val="1200"/>
              </a:spcAft>
              <a:buFont typeface="Wingdings" panose="05000000000000000000" pitchFamily="2" charset="2"/>
              <a:buChar char="Ø"/>
            </a:pPr>
            <a:r>
              <a:rPr lang="en-US" sz="2000" i="1" dirty="0">
                <a:effectLst>
                  <a:outerShdw blurRad="38100" dist="38100" dir="2700000" algn="tl">
                    <a:srgbClr val="000000">
                      <a:alpha val="43137"/>
                    </a:srgbClr>
                  </a:outerShdw>
                </a:effectLst>
                <a:latin typeface="Garamond" panose="02020404030301010803" pitchFamily="18" charset="0"/>
              </a:rPr>
              <a:t>The Governor has prioritized improving access to college—what about careers (i.e., CTE funding)?</a:t>
            </a:r>
            <a:endParaRPr lang="en-US" sz="2000" i="1" dirty="0">
              <a:effectLst>
                <a:outerShdw blurRad="38100" dist="38100" dir="2700000" algn="tl">
                  <a:srgbClr val="000000">
                    <a:alpha val="43137"/>
                  </a:srgbClr>
                </a:outerShdw>
              </a:effectLst>
            </a:endParaRPr>
          </a:p>
          <a:p>
            <a:pPr>
              <a:spcBef>
                <a:spcPts val="0"/>
              </a:spcBef>
              <a:spcAft>
                <a:spcPts val="1200"/>
              </a:spcAft>
              <a:buFont typeface="Wingdings" panose="05000000000000000000" pitchFamily="2" charset="2"/>
              <a:buChar char="Ø"/>
            </a:pPr>
            <a:endParaRPr lang="en-US" sz="2000" dirty="0"/>
          </a:p>
        </p:txBody>
      </p:sp>
    </p:spTree>
    <p:extLst>
      <p:ext uri="{BB962C8B-B14F-4D97-AF65-F5344CB8AC3E}">
        <p14:creationId xmlns:p14="http://schemas.microsoft.com/office/powerpoint/2010/main" val="143828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9C0E2-E485-A9E1-90E0-6266E8496F40}"/>
            </a:ext>
          </a:extLst>
        </p:cNvPr>
        <p:cNvGrpSpPr/>
        <p:nvPr/>
      </p:nvGrpSpPr>
      <p:grpSpPr>
        <a:xfrm>
          <a:off x="0" y="0"/>
          <a:ext cx="0" cy="0"/>
          <a:chOff x="0" y="0"/>
          <a:chExt cx="0" cy="0"/>
        </a:xfrm>
      </p:grpSpPr>
      <p:sp>
        <p:nvSpPr>
          <p:cNvPr id="9221" name="Slide Number Placeholder 1">
            <a:extLst>
              <a:ext uri="{FF2B5EF4-FFF2-40B4-BE49-F238E27FC236}">
                <a16:creationId xmlns:a16="http://schemas.microsoft.com/office/drawing/2014/main" id="{140575CA-F6C3-9C9E-74C7-AFA2D165173E}"/>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18</a:t>
            </a:fld>
            <a:endParaRPr lang="en-US" sz="1600" b="1" dirty="0">
              <a:solidFill>
                <a:srgbClr val="005295"/>
              </a:solidFill>
            </a:endParaRPr>
          </a:p>
        </p:txBody>
      </p:sp>
      <p:sp>
        <p:nvSpPr>
          <p:cNvPr id="2" name="Title 3">
            <a:extLst>
              <a:ext uri="{FF2B5EF4-FFF2-40B4-BE49-F238E27FC236}">
                <a16:creationId xmlns:a16="http://schemas.microsoft.com/office/drawing/2014/main" id="{94749B4F-F904-6F8F-A1DC-FF57444A3147}"/>
              </a:ext>
            </a:extLst>
          </p:cNvPr>
          <p:cNvSpPr txBox="1">
            <a:spLocks/>
          </p:cNvSpPr>
          <p:nvPr/>
        </p:nvSpPr>
        <p:spPr>
          <a:xfrm>
            <a:off x="457200" y="20496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5295"/>
                </a:solidFill>
                <a:latin typeface="+mn-lt"/>
              </a:rPr>
              <a:t>Zero-Emission School Buses</a:t>
            </a:r>
            <a:endParaRPr lang="en-US" sz="2800" dirty="0">
              <a:solidFill>
                <a:srgbClr val="005295"/>
              </a:solidFill>
              <a:latin typeface="+mn-lt"/>
            </a:endParaRPr>
          </a:p>
        </p:txBody>
      </p:sp>
      <p:cxnSp>
        <p:nvCxnSpPr>
          <p:cNvPr id="4" name="Straight Connector 3">
            <a:extLst>
              <a:ext uri="{FF2B5EF4-FFF2-40B4-BE49-F238E27FC236}">
                <a16:creationId xmlns:a16="http://schemas.microsoft.com/office/drawing/2014/main" id="{923CE14C-2DE6-826B-C656-EEF179D37C23}"/>
              </a:ext>
            </a:extLst>
          </p:cNvPr>
          <p:cNvCxnSpPr>
            <a:cxnSpLocks/>
          </p:cNvCxnSpPr>
          <p:nvPr/>
        </p:nvCxnSpPr>
        <p:spPr>
          <a:xfrm>
            <a:off x="457200" y="1143000"/>
            <a:ext cx="11188460"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E0832C02-4C44-7A60-41FD-82C22612A324}"/>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
        <p:nvSpPr>
          <p:cNvPr id="7" name="Content Placeholder 8">
            <a:extLst>
              <a:ext uri="{FF2B5EF4-FFF2-40B4-BE49-F238E27FC236}">
                <a16:creationId xmlns:a16="http://schemas.microsoft.com/office/drawing/2014/main" id="{A19FE6FD-26CC-0586-6FB1-849D472360D4}"/>
              </a:ext>
            </a:extLst>
          </p:cNvPr>
          <p:cNvSpPr>
            <a:spLocks noGrp="1"/>
          </p:cNvSpPr>
          <p:nvPr>
            <p:ph idx="1"/>
          </p:nvPr>
        </p:nvSpPr>
        <p:spPr>
          <a:xfrm>
            <a:off x="457200" y="1231507"/>
            <a:ext cx="10896599" cy="4576587"/>
          </a:xfrm>
        </p:spPr>
        <p:txBody>
          <a:bodyPr>
            <a:noAutofit/>
          </a:bodyPr>
          <a:lstStyle/>
          <a:p>
            <a:pPr marL="0" indent="0">
              <a:spcBef>
                <a:spcPts val="0"/>
              </a:spcBef>
              <a:spcAft>
                <a:spcPts val="1500"/>
              </a:spcAft>
              <a:buNone/>
            </a:pPr>
            <a:r>
              <a:rPr lang="en-US" sz="2000" dirty="0">
                <a:latin typeface="Garamond" panose="02020404030301010803" pitchFamily="18" charset="0"/>
              </a:rPr>
              <a:t>Some positive steps were taken in 2024 (e.g., reducing assumed amortization periods for ZEBs from 12 to 8 years), but not enough.</a:t>
            </a:r>
          </a:p>
          <a:p>
            <a:pPr marL="0" indent="0">
              <a:spcBef>
                <a:spcPts val="0"/>
              </a:spcBef>
              <a:spcAft>
                <a:spcPts val="1500"/>
              </a:spcAft>
              <a:buNone/>
            </a:pPr>
            <a:r>
              <a:rPr lang="en-US" sz="2000" dirty="0">
                <a:latin typeface="Garamond" panose="02020404030301010803" pitchFamily="18" charset="0"/>
              </a:rPr>
              <a:t>Educational Conference Board </a:t>
            </a:r>
            <a:r>
              <a:rPr lang="en-US" sz="2000" b="1" dirty="0">
                <a:latin typeface="Garamond" panose="02020404030301010803" pitchFamily="18" charset="0"/>
                <a:hlinkClick r:id="rId4"/>
              </a:rPr>
              <a:t>recommendations</a:t>
            </a:r>
            <a:r>
              <a:rPr lang="en-US" sz="2000" dirty="0">
                <a:latin typeface="Garamond" panose="02020404030301010803" pitchFamily="18" charset="0"/>
              </a:rPr>
              <a:t>:</a:t>
            </a:r>
          </a:p>
          <a:p>
            <a:pPr>
              <a:spcBef>
                <a:spcPts val="0"/>
              </a:spcBef>
              <a:spcAft>
                <a:spcPts val="1500"/>
              </a:spcAft>
              <a:buFont typeface="Wingdings" panose="05000000000000000000" pitchFamily="2" charset="2"/>
              <a:buChar char="Ø"/>
            </a:pPr>
            <a:r>
              <a:rPr lang="en-US" sz="2000" dirty="0">
                <a:latin typeface="Garamond" panose="02020404030301010803" pitchFamily="18" charset="0"/>
              </a:rPr>
              <a:t>State should fund the cost of the transition</a:t>
            </a:r>
          </a:p>
          <a:p>
            <a:pPr>
              <a:spcBef>
                <a:spcPts val="0"/>
              </a:spcBef>
              <a:spcAft>
                <a:spcPts val="1500"/>
              </a:spcAft>
              <a:buFont typeface="Wingdings" panose="05000000000000000000" pitchFamily="2" charset="2"/>
              <a:buChar char="Ø"/>
            </a:pPr>
            <a:r>
              <a:rPr lang="en-US" sz="2000" dirty="0">
                <a:latin typeface="Garamond" panose="02020404030301010803" pitchFamily="18" charset="0"/>
              </a:rPr>
              <a:t>State-funded route feasibility studies for all districts; ZEBs should only be required for routes deemed feasible</a:t>
            </a:r>
          </a:p>
          <a:p>
            <a:pPr>
              <a:spcBef>
                <a:spcPts val="0"/>
              </a:spcBef>
              <a:spcAft>
                <a:spcPts val="1500"/>
              </a:spcAft>
              <a:buFont typeface="Wingdings" panose="05000000000000000000" pitchFamily="2" charset="2"/>
              <a:buChar char="Ø"/>
            </a:pPr>
            <a:r>
              <a:rPr lang="en-US" sz="2000" dirty="0">
                <a:latin typeface="Garamond" panose="02020404030301010803" pitchFamily="18" charset="0"/>
              </a:rPr>
              <a:t>Allow hybrid and low-emission buses as alternatives</a:t>
            </a:r>
          </a:p>
          <a:p>
            <a:pPr>
              <a:spcBef>
                <a:spcPts val="0"/>
              </a:spcBef>
              <a:spcAft>
                <a:spcPts val="1500"/>
              </a:spcAft>
              <a:buFont typeface="Wingdings" panose="05000000000000000000" pitchFamily="2" charset="2"/>
              <a:buChar char="Ø"/>
            </a:pPr>
            <a:r>
              <a:rPr lang="en-US" sz="2000" dirty="0">
                <a:latin typeface="Garamond" panose="02020404030301010803" pitchFamily="18" charset="0"/>
              </a:rPr>
              <a:t>Require independent range estimates for ZEB school buses</a:t>
            </a:r>
          </a:p>
          <a:p>
            <a:pPr>
              <a:spcBef>
                <a:spcPts val="0"/>
              </a:spcBef>
              <a:spcAft>
                <a:spcPts val="1500"/>
              </a:spcAft>
              <a:buFont typeface="Wingdings" panose="05000000000000000000" pitchFamily="2" charset="2"/>
              <a:buChar char="Ø"/>
            </a:pPr>
            <a:r>
              <a:rPr lang="en-US" sz="2000" dirty="0">
                <a:latin typeface="Garamond" panose="02020404030301010803" pitchFamily="18" charset="0"/>
              </a:rPr>
              <a:t>Require utilities to provide specialized rate structures for school districts and contractors</a:t>
            </a:r>
          </a:p>
          <a:p>
            <a:pPr>
              <a:spcBef>
                <a:spcPts val="0"/>
              </a:spcBef>
              <a:spcAft>
                <a:spcPts val="1500"/>
              </a:spcAft>
              <a:buFont typeface="Wingdings" panose="05000000000000000000" pitchFamily="2" charset="2"/>
              <a:buChar char="Ø"/>
            </a:pPr>
            <a:r>
              <a:rPr lang="en-US" sz="2000" dirty="0">
                <a:latin typeface="Garamond" panose="02020404030301010803" pitchFamily="18" charset="0"/>
              </a:rPr>
              <a:t>Ensure regular stakeholder engagement</a:t>
            </a:r>
          </a:p>
          <a:p>
            <a:pPr>
              <a:spcBef>
                <a:spcPts val="0"/>
              </a:spcBef>
              <a:spcAft>
                <a:spcPts val="1500"/>
              </a:spcAft>
              <a:buFont typeface="Wingdings" panose="05000000000000000000" pitchFamily="2" charset="2"/>
              <a:buChar char="Ø"/>
            </a:pPr>
            <a:endParaRPr lang="en-US" sz="2000" dirty="0"/>
          </a:p>
        </p:txBody>
      </p:sp>
    </p:spTree>
    <p:extLst>
      <p:ext uri="{BB962C8B-B14F-4D97-AF65-F5344CB8AC3E}">
        <p14:creationId xmlns:p14="http://schemas.microsoft.com/office/powerpoint/2010/main" val="27281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BAB4E-27F7-C8ED-B028-BE542120C4AB}"/>
            </a:ext>
          </a:extLst>
        </p:cNvPr>
        <p:cNvGrpSpPr/>
        <p:nvPr/>
      </p:nvGrpSpPr>
      <p:grpSpPr>
        <a:xfrm>
          <a:off x="0" y="0"/>
          <a:ext cx="0" cy="0"/>
          <a:chOff x="0" y="0"/>
          <a:chExt cx="0" cy="0"/>
        </a:xfrm>
      </p:grpSpPr>
      <p:sp>
        <p:nvSpPr>
          <p:cNvPr id="9221" name="Slide Number Placeholder 1">
            <a:extLst>
              <a:ext uri="{FF2B5EF4-FFF2-40B4-BE49-F238E27FC236}">
                <a16:creationId xmlns:a16="http://schemas.microsoft.com/office/drawing/2014/main" id="{E119E05F-537F-2C11-71A0-DF2E7187BD07}"/>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19</a:t>
            </a:fld>
            <a:endParaRPr lang="en-US" sz="1600" b="1" dirty="0">
              <a:solidFill>
                <a:srgbClr val="005295"/>
              </a:solidFill>
            </a:endParaRPr>
          </a:p>
        </p:txBody>
      </p:sp>
      <p:sp>
        <p:nvSpPr>
          <p:cNvPr id="2" name="Title 3">
            <a:extLst>
              <a:ext uri="{FF2B5EF4-FFF2-40B4-BE49-F238E27FC236}">
                <a16:creationId xmlns:a16="http://schemas.microsoft.com/office/drawing/2014/main" id="{1B881865-03CE-EFA1-E2DC-9EDEE250FDD6}"/>
              </a:ext>
            </a:extLst>
          </p:cNvPr>
          <p:cNvSpPr txBox="1">
            <a:spLocks/>
          </p:cNvSpPr>
          <p:nvPr/>
        </p:nvSpPr>
        <p:spPr>
          <a:xfrm>
            <a:off x="457200" y="20496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5295"/>
                </a:solidFill>
                <a:latin typeface="+mn-lt"/>
              </a:rPr>
              <a:t>Retiree earnings limit exemption</a:t>
            </a:r>
            <a:endParaRPr lang="en-US" sz="2800" dirty="0">
              <a:solidFill>
                <a:srgbClr val="005295"/>
              </a:solidFill>
              <a:latin typeface="+mn-lt"/>
            </a:endParaRPr>
          </a:p>
        </p:txBody>
      </p:sp>
      <p:cxnSp>
        <p:nvCxnSpPr>
          <p:cNvPr id="4" name="Straight Connector 3">
            <a:extLst>
              <a:ext uri="{FF2B5EF4-FFF2-40B4-BE49-F238E27FC236}">
                <a16:creationId xmlns:a16="http://schemas.microsoft.com/office/drawing/2014/main" id="{364446F5-3016-2F68-D05A-B59E7AC05894}"/>
              </a:ext>
            </a:extLst>
          </p:cNvPr>
          <p:cNvCxnSpPr>
            <a:cxnSpLocks/>
          </p:cNvCxnSpPr>
          <p:nvPr/>
        </p:nvCxnSpPr>
        <p:spPr>
          <a:xfrm>
            <a:off x="457200" y="1143000"/>
            <a:ext cx="11188460"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2CDBEC83-D0AA-05BC-A0DD-3EE42F5B66CB}"/>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
        <p:nvSpPr>
          <p:cNvPr id="7" name="Content Placeholder 8">
            <a:extLst>
              <a:ext uri="{FF2B5EF4-FFF2-40B4-BE49-F238E27FC236}">
                <a16:creationId xmlns:a16="http://schemas.microsoft.com/office/drawing/2014/main" id="{F71151B0-3B89-3113-B2E9-39D4AE2A7A88}"/>
              </a:ext>
            </a:extLst>
          </p:cNvPr>
          <p:cNvSpPr>
            <a:spLocks noGrp="1"/>
          </p:cNvSpPr>
          <p:nvPr>
            <p:ph idx="1"/>
          </p:nvPr>
        </p:nvSpPr>
        <p:spPr>
          <a:xfrm>
            <a:off x="457200" y="1306152"/>
            <a:ext cx="11188460" cy="4576587"/>
          </a:xfrm>
        </p:spPr>
        <p:txBody>
          <a:bodyPr>
            <a:noAutofit/>
          </a:bodyPr>
          <a:lstStyle/>
          <a:p>
            <a:pPr>
              <a:spcBef>
                <a:spcPts val="0"/>
              </a:spcBef>
              <a:spcAft>
                <a:spcPts val="1800"/>
              </a:spcAft>
              <a:buFont typeface="Wingdings" panose="05000000000000000000" pitchFamily="2" charset="2"/>
              <a:buChar char="Ø"/>
            </a:pPr>
            <a:r>
              <a:rPr lang="en-US" sz="2000" dirty="0">
                <a:latin typeface="Garamond" panose="02020404030301010803" pitchFamily="18" charset="0"/>
              </a:rPr>
              <a:t>Last year, it was an uphill struggle to get the extension of the exemption from the $35,000 earnings limit for public sector retirees working in schools</a:t>
            </a:r>
          </a:p>
          <a:p>
            <a:pPr>
              <a:spcBef>
                <a:spcPts val="0"/>
              </a:spcBef>
              <a:spcAft>
                <a:spcPts val="1800"/>
              </a:spcAft>
              <a:buFont typeface="Wingdings" panose="05000000000000000000" pitchFamily="2" charset="2"/>
              <a:buChar char="Ø"/>
            </a:pPr>
            <a:r>
              <a:rPr lang="en-US" sz="2000" dirty="0">
                <a:latin typeface="Garamond" panose="02020404030301010803" pitchFamily="18" charset="0"/>
              </a:rPr>
              <a:t>We were advised that it would not be extended again, but heard from superintendents there is a desperate need for the exemption to be extended</a:t>
            </a:r>
          </a:p>
          <a:p>
            <a:pPr>
              <a:spcBef>
                <a:spcPts val="0"/>
              </a:spcBef>
              <a:spcAft>
                <a:spcPts val="1800"/>
              </a:spcAft>
              <a:buFont typeface="Wingdings" panose="05000000000000000000" pitchFamily="2" charset="2"/>
              <a:buChar char="Ø"/>
            </a:pPr>
            <a:r>
              <a:rPr lang="en-US" sz="2000" dirty="0">
                <a:latin typeface="Garamond" panose="02020404030301010803" pitchFamily="18" charset="0"/>
              </a:rPr>
              <a:t>Local advocacy will be crucial, we are also looking for stories on how ending the exemption would hurt schools and students</a:t>
            </a:r>
          </a:p>
          <a:p>
            <a:pPr>
              <a:spcBef>
                <a:spcPts val="0"/>
              </a:spcBef>
              <a:spcAft>
                <a:spcPts val="1800"/>
              </a:spcAft>
              <a:buFont typeface="Wingdings" panose="05000000000000000000" pitchFamily="2" charset="2"/>
              <a:buChar char="Ø"/>
            </a:pPr>
            <a:r>
              <a:rPr lang="en-US" sz="2000" dirty="0">
                <a:latin typeface="Garamond" panose="02020404030301010803" pitchFamily="18" charset="0"/>
              </a:rPr>
              <a:t>We could support requiring an employer contribution on behalf of retirees working under the waiver </a:t>
            </a:r>
          </a:p>
          <a:p>
            <a:pPr>
              <a:spcBef>
                <a:spcPts val="0"/>
              </a:spcBef>
              <a:spcAft>
                <a:spcPts val="1800"/>
              </a:spcAft>
              <a:buFont typeface="Wingdings" panose="05000000000000000000" pitchFamily="2" charset="2"/>
              <a:buChar char="Ø"/>
            </a:pPr>
            <a:r>
              <a:rPr lang="en-US" sz="2000" dirty="0">
                <a:latin typeface="Garamond" panose="02020404030301010803" pitchFamily="18" charset="0"/>
              </a:rPr>
              <a:t>We have also suggested lowering from 65 to 63 the age at which retirees could work without a waiver</a:t>
            </a:r>
          </a:p>
          <a:p>
            <a:pPr>
              <a:spcBef>
                <a:spcPts val="0"/>
              </a:spcBef>
              <a:spcAft>
                <a:spcPts val="1500"/>
              </a:spcAft>
              <a:buFont typeface="Wingdings" panose="05000000000000000000" pitchFamily="2" charset="2"/>
              <a:buChar char="Ø"/>
            </a:pPr>
            <a:r>
              <a:rPr lang="en-US" sz="2000" dirty="0">
                <a:latin typeface="Garamond" panose="02020404030301010803" pitchFamily="18" charset="0"/>
              </a:rPr>
              <a:t>It could be helpful to suggest longer-term steps to help with hiring shortages—for example, pension reciprocity with other states, child care in schools, some Tier 6 changes</a:t>
            </a:r>
            <a:endParaRPr lang="en-US" sz="2000" dirty="0"/>
          </a:p>
        </p:txBody>
      </p:sp>
    </p:spTree>
    <p:extLst>
      <p:ext uri="{BB962C8B-B14F-4D97-AF65-F5344CB8AC3E}">
        <p14:creationId xmlns:p14="http://schemas.microsoft.com/office/powerpoint/2010/main" val="407087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4E5B2-4A4E-3C5C-A227-FEDE9FE3F546}"/>
            </a:ext>
          </a:extLst>
        </p:cNvPr>
        <p:cNvGrpSpPr/>
        <p:nvPr/>
      </p:nvGrpSpPr>
      <p:grpSpPr>
        <a:xfrm>
          <a:off x="0" y="0"/>
          <a:ext cx="0" cy="0"/>
          <a:chOff x="0" y="0"/>
          <a:chExt cx="0" cy="0"/>
        </a:xfrm>
      </p:grpSpPr>
      <p:sp>
        <p:nvSpPr>
          <p:cNvPr id="9221" name="Slide Number Placeholder 1">
            <a:extLst>
              <a:ext uri="{FF2B5EF4-FFF2-40B4-BE49-F238E27FC236}">
                <a16:creationId xmlns:a16="http://schemas.microsoft.com/office/drawing/2014/main" id="{0D6F7356-21D9-AF14-1551-B8FB8820598B}"/>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2</a:t>
            </a:fld>
            <a:endParaRPr lang="en-US" sz="1600" b="1" dirty="0">
              <a:solidFill>
                <a:srgbClr val="005295"/>
              </a:solidFill>
            </a:endParaRPr>
          </a:p>
        </p:txBody>
      </p:sp>
      <p:sp>
        <p:nvSpPr>
          <p:cNvPr id="2" name="Title 3">
            <a:extLst>
              <a:ext uri="{FF2B5EF4-FFF2-40B4-BE49-F238E27FC236}">
                <a16:creationId xmlns:a16="http://schemas.microsoft.com/office/drawing/2014/main" id="{F78B2039-FD62-CD80-B461-53F36ADA2040}"/>
              </a:ext>
            </a:extLst>
          </p:cNvPr>
          <p:cNvSpPr txBox="1">
            <a:spLocks/>
          </p:cNvSpPr>
          <p:nvPr/>
        </p:nvSpPr>
        <p:spPr>
          <a:xfrm>
            <a:off x="457200" y="20496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5295"/>
                </a:solidFill>
                <a:latin typeface="+mn-lt"/>
              </a:rPr>
              <a:t>Current state fiscal position is strong, but outlook is uncertain</a:t>
            </a:r>
            <a:endParaRPr lang="en-US" sz="2800" dirty="0">
              <a:solidFill>
                <a:srgbClr val="005295"/>
              </a:solidFill>
              <a:latin typeface="+mn-lt"/>
            </a:endParaRPr>
          </a:p>
        </p:txBody>
      </p:sp>
      <p:cxnSp>
        <p:nvCxnSpPr>
          <p:cNvPr id="4" name="Straight Connector 3">
            <a:extLst>
              <a:ext uri="{FF2B5EF4-FFF2-40B4-BE49-F238E27FC236}">
                <a16:creationId xmlns:a16="http://schemas.microsoft.com/office/drawing/2014/main" id="{D6F2E3D2-E5BF-8E40-E86E-65739C81292F}"/>
              </a:ext>
            </a:extLst>
          </p:cNvPr>
          <p:cNvCxnSpPr>
            <a:cxnSpLocks/>
          </p:cNvCxnSpPr>
          <p:nvPr/>
        </p:nvCxnSpPr>
        <p:spPr>
          <a:xfrm>
            <a:off x="457200" y="1143000"/>
            <a:ext cx="11188460"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0DDCAAC1-F871-C963-75EB-673BCAAED89D}"/>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
        <p:nvSpPr>
          <p:cNvPr id="7" name="Content Placeholder 8">
            <a:extLst>
              <a:ext uri="{FF2B5EF4-FFF2-40B4-BE49-F238E27FC236}">
                <a16:creationId xmlns:a16="http://schemas.microsoft.com/office/drawing/2014/main" id="{553758B8-FA3F-7FC7-10DB-A42576F9AA01}"/>
              </a:ext>
            </a:extLst>
          </p:cNvPr>
          <p:cNvSpPr>
            <a:spLocks noGrp="1"/>
          </p:cNvSpPr>
          <p:nvPr>
            <p:ph idx="1"/>
          </p:nvPr>
        </p:nvSpPr>
        <p:spPr>
          <a:xfrm>
            <a:off x="457200" y="1225216"/>
            <a:ext cx="10896599" cy="4731792"/>
          </a:xfrm>
        </p:spPr>
        <p:txBody>
          <a:bodyPr>
            <a:noAutofit/>
          </a:bodyPr>
          <a:lstStyle/>
          <a:p>
            <a:pPr>
              <a:spcBef>
                <a:spcPts val="0"/>
              </a:spcBef>
              <a:spcAft>
                <a:spcPts val="1800"/>
              </a:spcAft>
              <a:buFont typeface="Wingdings" panose="05000000000000000000" pitchFamily="2" charset="2"/>
              <a:buChar char="Ø"/>
            </a:pPr>
            <a:r>
              <a:rPr lang="en-US" sz="2000" dirty="0">
                <a:latin typeface="Garamond" panose="02020404030301010803" pitchFamily="18" charset="0"/>
              </a:rPr>
              <a:t>October 2024:  Mid-Year State Financial Plan forecast a $1.02 billion structural deficit for 2025-26—equivalent to 0.7% of projected spending.</a:t>
            </a:r>
          </a:p>
          <a:p>
            <a:pPr>
              <a:spcBef>
                <a:spcPts val="0"/>
              </a:spcBef>
              <a:spcAft>
                <a:spcPts val="1800"/>
              </a:spcAft>
              <a:buFont typeface="Wingdings" panose="05000000000000000000" pitchFamily="2" charset="2"/>
              <a:buChar char="Ø"/>
            </a:pPr>
            <a:r>
              <a:rPr lang="en-US" sz="2000" dirty="0">
                <a:latin typeface="Garamond" panose="02020404030301010803" pitchFamily="18" charset="0"/>
              </a:rPr>
              <a:t>January 2025:  Executive Budget Financial Plan reports total State Operating Funds receipts for 2024-25 up $7.4 billion (5.5%) from October, state projected to end current year with a $5.3 billion surplus.</a:t>
            </a:r>
          </a:p>
          <a:p>
            <a:pPr>
              <a:spcBef>
                <a:spcPts val="0"/>
              </a:spcBef>
              <a:spcAft>
                <a:spcPts val="1800"/>
              </a:spcAft>
              <a:buFont typeface="Wingdings" panose="05000000000000000000" pitchFamily="2" charset="2"/>
              <a:buChar char="Ø"/>
            </a:pPr>
            <a:r>
              <a:rPr lang="en-US" sz="2000" dirty="0">
                <a:latin typeface="Garamond" panose="02020404030301010803" pitchFamily="18" charset="0"/>
              </a:rPr>
              <a:t>Principal state reserves total $21.1 billion, up from $5.6 billion in 2021.</a:t>
            </a:r>
          </a:p>
          <a:p>
            <a:pPr>
              <a:spcBef>
                <a:spcPts val="0"/>
              </a:spcBef>
              <a:spcAft>
                <a:spcPts val="1800"/>
              </a:spcAft>
              <a:buFont typeface="Wingdings" panose="05000000000000000000" pitchFamily="2" charset="2"/>
              <a:buChar char="Ø"/>
            </a:pPr>
            <a:r>
              <a:rPr lang="en-US" sz="2000" dirty="0">
                <a:latin typeface="Garamond" panose="02020404030301010803" pitchFamily="18" charset="0"/>
              </a:rPr>
              <a:t>But Division of the Budget projects greater than typical structural deficits in future years and federal actions could dramatically further worsen outlook.</a:t>
            </a:r>
          </a:p>
          <a:p>
            <a:pPr marL="0" indent="0">
              <a:spcBef>
                <a:spcPts val="0"/>
              </a:spcBef>
              <a:spcAft>
                <a:spcPts val="1200"/>
              </a:spcAft>
              <a:buNone/>
            </a:pPr>
            <a:endParaRPr lang="en-US" sz="2000" dirty="0"/>
          </a:p>
          <a:p>
            <a:pPr>
              <a:spcBef>
                <a:spcPts val="0"/>
              </a:spcBef>
              <a:spcAft>
                <a:spcPts val="1200"/>
              </a:spcAft>
              <a:buFont typeface="Wingdings" panose="05000000000000000000" pitchFamily="2" charset="2"/>
              <a:buChar char="Ø"/>
            </a:pPr>
            <a:endParaRPr lang="en-US" sz="2000" dirty="0"/>
          </a:p>
        </p:txBody>
      </p:sp>
      <p:graphicFrame>
        <p:nvGraphicFramePr>
          <p:cNvPr id="5" name="Table 4">
            <a:extLst>
              <a:ext uri="{FF2B5EF4-FFF2-40B4-BE49-F238E27FC236}">
                <a16:creationId xmlns:a16="http://schemas.microsoft.com/office/drawing/2014/main" id="{7564525F-FDAD-6C6F-A9B0-510DD334C84E}"/>
              </a:ext>
            </a:extLst>
          </p:cNvPr>
          <p:cNvGraphicFramePr>
            <a:graphicFrameLocks noGrp="1"/>
          </p:cNvGraphicFramePr>
          <p:nvPr>
            <p:extLst>
              <p:ext uri="{D42A27DB-BD31-4B8C-83A1-F6EECF244321}">
                <p14:modId xmlns:p14="http://schemas.microsoft.com/office/powerpoint/2010/main" val="1127558023"/>
              </p:ext>
            </p:extLst>
          </p:nvPr>
        </p:nvGraphicFramePr>
        <p:xfrm>
          <a:off x="1672871" y="3925067"/>
          <a:ext cx="8757118" cy="2011680"/>
        </p:xfrm>
        <a:graphic>
          <a:graphicData uri="http://schemas.openxmlformats.org/drawingml/2006/table">
            <a:tbl>
              <a:tblPr firstRow="1" bandRow="1">
                <a:tableStyleId>{5C22544A-7EE6-4342-B048-85BDC9FD1C3A}</a:tableStyleId>
              </a:tblPr>
              <a:tblGrid>
                <a:gridCol w="1076158">
                  <a:extLst>
                    <a:ext uri="{9D8B030D-6E8A-4147-A177-3AD203B41FA5}">
                      <a16:colId xmlns:a16="http://schemas.microsoft.com/office/drawing/2014/main" val="979089942"/>
                    </a:ext>
                  </a:extLst>
                </a:gridCol>
                <a:gridCol w="1920240">
                  <a:extLst>
                    <a:ext uri="{9D8B030D-6E8A-4147-A177-3AD203B41FA5}">
                      <a16:colId xmlns:a16="http://schemas.microsoft.com/office/drawing/2014/main" val="3831065418"/>
                    </a:ext>
                  </a:extLst>
                </a:gridCol>
                <a:gridCol w="1920240">
                  <a:extLst>
                    <a:ext uri="{9D8B030D-6E8A-4147-A177-3AD203B41FA5}">
                      <a16:colId xmlns:a16="http://schemas.microsoft.com/office/drawing/2014/main" val="1844994506"/>
                    </a:ext>
                  </a:extLst>
                </a:gridCol>
                <a:gridCol w="1920240">
                  <a:extLst>
                    <a:ext uri="{9D8B030D-6E8A-4147-A177-3AD203B41FA5}">
                      <a16:colId xmlns:a16="http://schemas.microsoft.com/office/drawing/2014/main" val="1787995754"/>
                    </a:ext>
                  </a:extLst>
                </a:gridCol>
                <a:gridCol w="1920240">
                  <a:extLst>
                    <a:ext uri="{9D8B030D-6E8A-4147-A177-3AD203B41FA5}">
                      <a16:colId xmlns:a16="http://schemas.microsoft.com/office/drawing/2014/main" val="635355433"/>
                    </a:ext>
                  </a:extLst>
                </a:gridCol>
              </a:tblGrid>
              <a:tr h="0">
                <a:tc>
                  <a:txBody>
                    <a:bodyPr/>
                    <a:lstStyle/>
                    <a:p>
                      <a:endParaRPr lang="en-US" sz="1600" dirty="0"/>
                    </a:p>
                  </a:txBody>
                  <a:tcPr>
                    <a:lnR w="38100" cap="flat" cmpd="sng" algn="ctr">
                      <a:solidFill>
                        <a:schemeClr val="bg1"/>
                      </a:solidFill>
                      <a:prstDash val="solid"/>
                      <a:round/>
                      <a:headEnd type="none" w="med" len="med"/>
                      <a:tailEnd type="none" w="med" len="med"/>
                    </a:lnR>
                    <a:lnB w="12700" cap="flat" cmpd="sng" algn="ctr">
                      <a:solidFill>
                        <a:srgbClr val="005295"/>
                      </a:solidFill>
                      <a:prstDash val="solid"/>
                      <a:round/>
                      <a:headEnd type="none" w="med" len="med"/>
                      <a:tailEnd type="none" w="med" len="med"/>
                    </a:lnB>
                    <a:solidFill>
                      <a:srgbClr val="005295"/>
                    </a:solidFill>
                  </a:tcPr>
                </a:tc>
                <a:tc gridSpan="2">
                  <a:txBody>
                    <a:bodyPr/>
                    <a:lstStyle/>
                    <a:p>
                      <a:pPr algn="ctr"/>
                      <a:r>
                        <a:rPr lang="en-US" sz="1600" dirty="0"/>
                        <a:t>Projected Surplus/(Deficit)</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rgbClr val="005295"/>
                      </a:solidFill>
                      <a:prstDash val="solid"/>
                      <a:round/>
                      <a:headEnd type="none" w="med" len="med"/>
                      <a:tailEnd type="none" w="med" len="med"/>
                    </a:lnB>
                    <a:solidFill>
                      <a:srgbClr val="005295"/>
                    </a:solidFill>
                  </a:tcPr>
                </a:tc>
                <a:tc hMerge="1">
                  <a:txBody>
                    <a:bodyPr/>
                    <a:lstStyle/>
                    <a:p>
                      <a:endParaRPr lang="en-US" dirty="0"/>
                    </a:p>
                  </a:txBody>
                  <a:tcPr/>
                </a:tc>
                <a:tc gridSpan="2">
                  <a:txBody>
                    <a:bodyPr/>
                    <a:lstStyle/>
                    <a:p>
                      <a:pPr algn="ctr"/>
                      <a:r>
                        <a:rPr lang="en-US" sz="1600" dirty="0"/>
                        <a:t>Projected School Aid Increase</a:t>
                      </a:r>
                    </a:p>
                  </a:txBody>
                  <a:tcPr>
                    <a:lnL w="38100" cap="flat" cmpd="sng" algn="ctr">
                      <a:solidFill>
                        <a:schemeClr val="bg1"/>
                      </a:solidFill>
                      <a:prstDash val="solid"/>
                      <a:round/>
                      <a:headEnd type="none" w="med" len="med"/>
                      <a:tailEnd type="none" w="med" len="med"/>
                    </a:lnL>
                    <a:lnB w="12700" cap="flat" cmpd="sng" algn="ctr">
                      <a:solidFill>
                        <a:srgbClr val="005295"/>
                      </a:solidFill>
                      <a:prstDash val="solid"/>
                      <a:round/>
                      <a:headEnd type="none" w="med" len="med"/>
                      <a:tailEnd type="none" w="med" len="med"/>
                    </a:lnB>
                    <a:solidFill>
                      <a:srgbClr val="005295"/>
                    </a:solidFill>
                  </a:tcPr>
                </a:tc>
                <a:tc hMerge="1">
                  <a:txBody>
                    <a:bodyPr/>
                    <a:lstStyle/>
                    <a:p>
                      <a:endParaRPr lang="en-US" dirty="0"/>
                    </a:p>
                  </a:txBody>
                  <a:tcPr/>
                </a:tc>
                <a:extLst>
                  <a:ext uri="{0D108BD9-81ED-4DB2-BD59-A6C34878D82A}">
                    <a16:rowId xmlns:a16="http://schemas.microsoft.com/office/drawing/2014/main" val="2947142865"/>
                  </a:ext>
                </a:extLst>
              </a:tr>
              <a:tr h="274320">
                <a:tc>
                  <a:txBody>
                    <a:bodyPr/>
                    <a:lstStyle/>
                    <a:p>
                      <a:endParaRPr lang="en-US" sz="1600" dirty="0">
                        <a:solidFill>
                          <a:schemeClr val="bg1"/>
                        </a:solidFill>
                      </a:endParaRPr>
                    </a:p>
                  </a:txBody>
                  <a:tcPr>
                    <a:lnR w="38100" cap="flat" cmpd="sng" algn="ctr">
                      <a:solidFill>
                        <a:schemeClr val="bg1"/>
                      </a:solidFill>
                      <a:prstDash val="solid"/>
                      <a:round/>
                      <a:headEnd type="none" w="med" len="med"/>
                      <a:tailEnd type="none" w="med" len="med"/>
                    </a:lnR>
                    <a:lnT w="12700" cap="flat" cmpd="sng" algn="ctr">
                      <a:solidFill>
                        <a:srgbClr val="005295"/>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5295"/>
                    </a:solidFill>
                  </a:tcPr>
                </a:tc>
                <a:tc>
                  <a:txBody>
                    <a:bodyPr/>
                    <a:lstStyle/>
                    <a:p>
                      <a:pPr algn="ctr"/>
                      <a:r>
                        <a:rPr lang="en-US" sz="1600" dirty="0">
                          <a:solidFill>
                            <a:schemeClr val="bg1"/>
                          </a:solidFill>
                        </a:rPr>
                        <a:t>$ Billions</a:t>
                      </a:r>
                    </a:p>
                  </a:txBody>
                  <a:tcPr>
                    <a:lnL w="38100" cap="flat" cmpd="sng" algn="ctr">
                      <a:solidFill>
                        <a:schemeClr val="bg1"/>
                      </a:solidFill>
                      <a:prstDash val="solid"/>
                      <a:round/>
                      <a:headEnd type="none" w="med" len="med"/>
                      <a:tailEnd type="none" w="med" len="med"/>
                    </a:lnL>
                    <a:lnT w="12700" cap="flat" cmpd="sng" algn="ctr">
                      <a:solidFill>
                        <a:srgbClr val="005295"/>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5295"/>
                    </a:solidFill>
                  </a:tcPr>
                </a:tc>
                <a:tc>
                  <a:txBody>
                    <a:bodyPr/>
                    <a:lstStyle/>
                    <a:p>
                      <a:pPr algn="ctr"/>
                      <a:r>
                        <a:rPr lang="en-US" sz="1600" dirty="0">
                          <a:solidFill>
                            <a:schemeClr val="bg1"/>
                          </a:solidFill>
                        </a:rPr>
                        <a:t>% of Spending</a:t>
                      </a:r>
                    </a:p>
                  </a:txBody>
                  <a:tcPr>
                    <a:lnR w="38100" cap="flat" cmpd="sng" algn="ctr">
                      <a:solidFill>
                        <a:schemeClr val="bg1"/>
                      </a:solidFill>
                      <a:prstDash val="solid"/>
                      <a:round/>
                      <a:headEnd type="none" w="med" len="med"/>
                      <a:tailEnd type="none" w="med" len="med"/>
                    </a:lnR>
                    <a:lnT w="12700" cap="flat" cmpd="sng" algn="ctr">
                      <a:solidFill>
                        <a:srgbClr val="005295"/>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5295"/>
                    </a:solidFill>
                  </a:tcPr>
                </a:tc>
                <a:tc>
                  <a:txBody>
                    <a:bodyPr/>
                    <a:lstStyle/>
                    <a:p>
                      <a:pPr algn="ctr"/>
                      <a:r>
                        <a:rPr lang="en-US" sz="1600" dirty="0">
                          <a:solidFill>
                            <a:schemeClr val="bg1"/>
                          </a:solidFill>
                        </a:rPr>
                        <a:t>$ Billons</a:t>
                      </a:r>
                    </a:p>
                  </a:txBody>
                  <a:tcPr>
                    <a:lnL w="38100" cap="flat" cmpd="sng" algn="ctr">
                      <a:solidFill>
                        <a:schemeClr val="bg1"/>
                      </a:solidFill>
                      <a:prstDash val="solid"/>
                      <a:round/>
                      <a:headEnd type="none" w="med" len="med"/>
                      <a:tailEnd type="none" w="med" len="med"/>
                    </a:lnL>
                    <a:lnT w="12700" cap="flat" cmpd="sng" algn="ctr">
                      <a:solidFill>
                        <a:srgbClr val="005295"/>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5295"/>
                    </a:solidFill>
                  </a:tcPr>
                </a:tc>
                <a:tc>
                  <a:txBody>
                    <a:bodyPr/>
                    <a:lstStyle/>
                    <a:p>
                      <a:pPr algn="ctr"/>
                      <a:r>
                        <a:rPr lang="en-US" sz="1600" dirty="0">
                          <a:solidFill>
                            <a:schemeClr val="bg1"/>
                          </a:solidFill>
                        </a:rPr>
                        <a:t>%</a:t>
                      </a:r>
                    </a:p>
                  </a:txBody>
                  <a:tcPr>
                    <a:lnT w="12700" cap="flat" cmpd="sng" algn="ctr">
                      <a:solidFill>
                        <a:srgbClr val="005295"/>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5295"/>
                    </a:solidFill>
                  </a:tcPr>
                </a:tc>
                <a:extLst>
                  <a:ext uri="{0D108BD9-81ED-4DB2-BD59-A6C34878D82A}">
                    <a16:rowId xmlns:a16="http://schemas.microsoft.com/office/drawing/2014/main" val="2002397019"/>
                  </a:ext>
                </a:extLst>
              </a:tr>
              <a:tr h="274320">
                <a:tc>
                  <a:txBody>
                    <a:bodyPr/>
                    <a:lstStyle/>
                    <a:p>
                      <a:r>
                        <a:rPr lang="en-US" sz="1600" dirty="0"/>
                        <a:t>2025-26</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fontAlgn="b"/>
                      <a:r>
                        <a:rPr lang="en-US" sz="1600" b="0" i="0" u="none" strike="noStrike" dirty="0">
                          <a:solidFill>
                            <a:srgbClr val="000000"/>
                          </a:solidFill>
                          <a:effectLst/>
                          <a:latin typeface="Garamond" panose="02020404030301010803" pitchFamily="18" charset="0"/>
                        </a:rPr>
                        <a:t> 0   </a:t>
                      </a:r>
                    </a:p>
                  </a:txBody>
                  <a:tcPr marL="7620" marR="7620" marT="7620" marB="0" anchor="b">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600" dirty="0">
                          <a:latin typeface="Garamond" panose="02020404030301010803" pitchFamily="18" charset="0"/>
                        </a:rPr>
                        <a:t>0</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600" dirty="0">
                          <a:latin typeface="Garamond" panose="02020404030301010803" pitchFamily="18" charset="0"/>
                        </a:rPr>
                        <a:t>1.694</a:t>
                      </a:r>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lang="en-US" sz="1600" dirty="0">
                          <a:latin typeface="Garamond" panose="02020404030301010803" pitchFamily="18" charset="0"/>
                        </a:rPr>
                        <a:t>4.7%</a:t>
                      </a:r>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848409352"/>
                  </a:ext>
                </a:extLst>
              </a:tr>
              <a:tr h="274320">
                <a:tc>
                  <a:txBody>
                    <a:bodyPr/>
                    <a:lstStyle/>
                    <a:p>
                      <a:r>
                        <a:rPr lang="en-US" sz="1600" dirty="0"/>
                        <a:t>2026-27</a:t>
                      </a:r>
                    </a:p>
                  </a:txBody>
                  <a:tcPr>
                    <a:lnR w="38100" cap="flat" cmpd="sng" algn="ctr">
                      <a:solidFill>
                        <a:schemeClr val="bg1"/>
                      </a:solid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Garamond" panose="02020404030301010803" pitchFamily="18" charset="0"/>
                        </a:rPr>
                        <a:t> (6.5)</a:t>
                      </a:r>
                    </a:p>
                  </a:txBody>
                  <a:tcPr marL="7620" marR="7620" marT="7620" marB="0" anchor="b">
                    <a:lnL w="38100" cap="flat" cmpd="sng" algn="ctr">
                      <a:solidFill>
                        <a:schemeClr val="bg1"/>
                      </a:solidFill>
                      <a:prstDash val="solid"/>
                      <a:round/>
                      <a:headEnd type="none" w="med" len="med"/>
                      <a:tailEnd type="none" w="med" len="med"/>
                    </a:lnL>
                  </a:tcPr>
                </a:tc>
                <a:tc>
                  <a:txBody>
                    <a:bodyPr/>
                    <a:lstStyle/>
                    <a:p>
                      <a:pPr algn="ctr"/>
                      <a:r>
                        <a:rPr lang="en-US" sz="1600" dirty="0">
                          <a:latin typeface="Garamond" panose="02020404030301010803" pitchFamily="18" charset="0"/>
                        </a:rPr>
                        <a:t>(4.3%)</a:t>
                      </a:r>
                    </a:p>
                  </a:txBody>
                  <a:tcPr>
                    <a:lnR w="38100" cap="flat" cmpd="sng" algn="ctr">
                      <a:solidFill>
                        <a:schemeClr val="bg1"/>
                      </a:solidFill>
                      <a:prstDash val="solid"/>
                      <a:round/>
                      <a:headEnd type="none" w="med" len="med"/>
                      <a:tailEnd type="none" w="med" len="med"/>
                    </a:lnR>
                  </a:tcPr>
                </a:tc>
                <a:tc>
                  <a:txBody>
                    <a:bodyPr/>
                    <a:lstStyle/>
                    <a:p>
                      <a:pPr algn="ctr"/>
                      <a:r>
                        <a:rPr lang="en-US" sz="1600" dirty="0">
                          <a:latin typeface="Garamond" panose="02020404030301010803" pitchFamily="18" charset="0"/>
                        </a:rPr>
                        <a:t>1.060</a:t>
                      </a:r>
                    </a:p>
                  </a:txBody>
                  <a:tcPr>
                    <a:lnL w="38100" cap="flat" cmpd="sng" algn="ctr">
                      <a:solidFill>
                        <a:schemeClr val="bg1"/>
                      </a:solidFill>
                      <a:prstDash val="solid"/>
                      <a:round/>
                      <a:headEnd type="none" w="med" len="med"/>
                      <a:tailEnd type="none" w="med" len="med"/>
                    </a:lnL>
                  </a:tcPr>
                </a:tc>
                <a:tc>
                  <a:txBody>
                    <a:bodyPr/>
                    <a:lstStyle/>
                    <a:p>
                      <a:pPr algn="ctr"/>
                      <a:r>
                        <a:rPr lang="en-US" sz="1600" dirty="0">
                          <a:latin typeface="Garamond" panose="02020404030301010803" pitchFamily="18" charset="0"/>
                        </a:rPr>
                        <a:t>2.8%</a:t>
                      </a:r>
                    </a:p>
                  </a:txBody>
                  <a:tcPr/>
                </a:tc>
                <a:extLst>
                  <a:ext uri="{0D108BD9-81ED-4DB2-BD59-A6C34878D82A}">
                    <a16:rowId xmlns:a16="http://schemas.microsoft.com/office/drawing/2014/main" val="2295723355"/>
                  </a:ext>
                </a:extLst>
              </a:tr>
              <a:tr h="274320">
                <a:tc>
                  <a:txBody>
                    <a:bodyPr/>
                    <a:lstStyle/>
                    <a:p>
                      <a:r>
                        <a:rPr lang="en-US" sz="1600" dirty="0"/>
                        <a:t>2027-28</a:t>
                      </a:r>
                    </a:p>
                  </a:txBody>
                  <a:tcPr>
                    <a:lnR w="38100" cap="flat" cmpd="sng" algn="ctr">
                      <a:solidFill>
                        <a:schemeClr val="bg1"/>
                      </a:solid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Garamond" panose="02020404030301010803" pitchFamily="18" charset="0"/>
                        </a:rPr>
                        <a:t> (9.8)</a:t>
                      </a:r>
                    </a:p>
                  </a:txBody>
                  <a:tcPr marL="7620" marR="7620" marT="7620" marB="0" anchor="b">
                    <a:lnL w="38100" cap="flat" cmpd="sng" algn="ctr">
                      <a:solidFill>
                        <a:schemeClr val="bg1"/>
                      </a:solidFill>
                      <a:prstDash val="solid"/>
                      <a:round/>
                      <a:headEnd type="none" w="med" len="med"/>
                      <a:tailEnd type="none" w="med" len="med"/>
                    </a:lnL>
                  </a:tcPr>
                </a:tc>
                <a:tc>
                  <a:txBody>
                    <a:bodyPr/>
                    <a:lstStyle/>
                    <a:p>
                      <a:pPr algn="ctr"/>
                      <a:r>
                        <a:rPr lang="en-US" sz="1600" dirty="0">
                          <a:latin typeface="Garamond" panose="02020404030301010803" pitchFamily="18" charset="0"/>
                        </a:rPr>
                        <a:t>(6.2%)</a:t>
                      </a:r>
                    </a:p>
                  </a:txBody>
                  <a:tcPr>
                    <a:lnR w="38100" cap="flat" cmpd="sng" algn="ctr">
                      <a:solidFill>
                        <a:schemeClr val="bg1"/>
                      </a:solidFill>
                      <a:prstDash val="solid"/>
                      <a:round/>
                      <a:headEnd type="none" w="med" len="med"/>
                      <a:tailEnd type="none" w="med" len="med"/>
                    </a:lnR>
                  </a:tcPr>
                </a:tc>
                <a:tc>
                  <a:txBody>
                    <a:bodyPr/>
                    <a:lstStyle/>
                    <a:p>
                      <a:pPr algn="ctr"/>
                      <a:r>
                        <a:rPr lang="en-US" sz="1600" dirty="0">
                          <a:latin typeface="Garamond" panose="02020404030301010803" pitchFamily="18" charset="0"/>
                        </a:rPr>
                        <a:t>1.085</a:t>
                      </a:r>
                    </a:p>
                  </a:txBody>
                  <a:tcPr>
                    <a:lnL w="38100" cap="flat" cmpd="sng" algn="ctr">
                      <a:solidFill>
                        <a:schemeClr val="bg1"/>
                      </a:solidFill>
                      <a:prstDash val="solid"/>
                      <a:round/>
                      <a:headEnd type="none" w="med" len="med"/>
                      <a:tailEnd type="none" w="med" len="med"/>
                    </a:lnL>
                  </a:tcPr>
                </a:tc>
                <a:tc>
                  <a:txBody>
                    <a:bodyPr/>
                    <a:lstStyle/>
                    <a:p>
                      <a:pPr algn="ctr"/>
                      <a:r>
                        <a:rPr lang="en-US" sz="1600" dirty="0">
                          <a:latin typeface="Garamond" panose="02020404030301010803" pitchFamily="18" charset="0"/>
                        </a:rPr>
                        <a:t>2.8%</a:t>
                      </a:r>
                    </a:p>
                  </a:txBody>
                  <a:tcPr/>
                </a:tc>
                <a:extLst>
                  <a:ext uri="{0D108BD9-81ED-4DB2-BD59-A6C34878D82A}">
                    <a16:rowId xmlns:a16="http://schemas.microsoft.com/office/drawing/2014/main" val="3543456545"/>
                  </a:ext>
                </a:extLst>
              </a:tr>
              <a:tr h="274320">
                <a:tc>
                  <a:txBody>
                    <a:bodyPr/>
                    <a:lstStyle/>
                    <a:p>
                      <a:r>
                        <a:rPr lang="en-US" sz="1600" dirty="0"/>
                        <a:t>2028-29</a:t>
                      </a:r>
                    </a:p>
                  </a:txBody>
                  <a:tcPr>
                    <a:lnR w="38100" cap="flat" cmpd="sng" algn="ctr">
                      <a:solidFill>
                        <a:schemeClr val="bg1"/>
                      </a:solid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Garamond" panose="02020404030301010803" pitchFamily="18" charset="0"/>
                        </a:rPr>
                        <a:t> (11.0)</a:t>
                      </a:r>
                    </a:p>
                  </a:txBody>
                  <a:tcPr marL="7620" marR="7620" marT="7620" marB="0" anchor="b">
                    <a:lnL w="38100" cap="flat" cmpd="sng" algn="ctr">
                      <a:solidFill>
                        <a:schemeClr val="bg1"/>
                      </a:solidFill>
                      <a:prstDash val="solid"/>
                      <a:round/>
                      <a:headEnd type="none" w="med" len="med"/>
                      <a:tailEnd type="none" w="med" len="med"/>
                    </a:lnL>
                  </a:tcPr>
                </a:tc>
                <a:tc>
                  <a:txBody>
                    <a:bodyPr/>
                    <a:lstStyle/>
                    <a:p>
                      <a:pPr algn="ctr"/>
                      <a:r>
                        <a:rPr lang="en-US" sz="1600" dirty="0">
                          <a:latin typeface="Garamond" panose="02020404030301010803" pitchFamily="18" charset="0"/>
                        </a:rPr>
                        <a:t>(6.7%)</a:t>
                      </a:r>
                    </a:p>
                  </a:txBody>
                  <a:tcPr>
                    <a:lnR w="38100" cap="flat" cmpd="sng" algn="ctr">
                      <a:solidFill>
                        <a:schemeClr val="bg1"/>
                      </a:solidFill>
                      <a:prstDash val="solid"/>
                      <a:round/>
                      <a:headEnd type="none" w="med" len="med"/>
                      <a:tailEnd type="none" w="med" len="med"/>
                    </a:lnR>
                  </a:tcPr>
                </a:tc>
                <a:tc>
                  <a:txBody>
                    <a:bodyPr/>
                    <a:lstStyle/>
                    <a:p>
                      <a:pPr algn="ctr"/>
                      <a:r>
                        <a:rPr lang="en-US" sz="1600" dirty="0">
                          <a:latin typeface="Garamond" panose="02020404030301010803" pitchFamily="18" charset="0"/>
                        </a:rPr>
                        <a:t>1.122</a:t>
                      </a:r>
                    </a:p>
                  </a:txBody>
                  <a:tcPr>
                    <a:lnL w="38100" cap="flat" cmpd="sng" algn="ctr">
                      <a:solidFill>
                        <a:schemeClr val="bg1"/>
                      </a:solidFill>
                      <a:prstDash val="solid"/>
                      <a:round/>
                      <a:headEnd type="none" w="med" len="med"/>
                      <a:tailEnd type="none" w="med" len="med"/>
                    </a:lnL>
                  </a:tcPr>
                </a:tc>
                <a:tc>
                  <a:txBody>
                    <a:bodyPr/>
                    <a:lstStyle/>
                    <a:p>
                      <a:pPr algn="ctr"/>
                      <a:r>
                        <a:rPr lang="en-US" sz="1600" dirty="0">
                          <a:latin typeface="Garamond" panose="02020404030301010803" pitchFamily="18" charset="0"/>
                        </a:rPr>
                        <a:t>2.8%</a:t>
                      </a:r>
                    </a:p>
                  </a:txBody>
                  <a:tcPr/>
                </a:tc>
                <a:extLst>
                  <a:ext uri="{0D108BD9-81ED-4DB2-BD59-A6C34878D82A}">
                    <a16:rowId xmlns:a16="http://schemas.microsoft.com/office/drawing/2014/main" val="3311803224"/>
                  </a:ext>
                </a:extLst>
              </a:tr>
            </a:tbl>
          </a:graphicData>
        </a:graphic>
      </p:graphicFrame>
      <p:sp>
        <p:nvSpPr>
          <p:cNvPr id="6" name="TextBox 5">
            <a:extLst>
              <a:ext uri="{FF2B5EF4-FFF2-40B4-BE49-F238E27FC236}">
                <a16:creationId xmlns:a16="http://schemas.microsoft.com/office/drawing/2014/main" id="{6DBE09C1-BE8A-E82C-EFBD-6B90700DC8FF}"/>
              </a:ext>
            </a:extLst>
          </p:cNvPr>
          <p:cNvSpPr txBox="1"/>
          <p:nvPr/>
        </p:nvSpPr>
        <p:spPr>
          <a:xfrm>
            <a:off x="1717441" y="5957008"/>
            <a:ext cx="8757118" cy="307777"/>
          </a:xfrm>
          <a:prstGeom prst="rect">
            <a:avLst/>
          </a:prstGeom>
          <a:noFill/>
        </p:spPr>
        <p:txBody>
          <a:bodyPr wrap="square" rtlCol="0">
            <a:spAutoFit/>
          </a:bodyPr>
          <a:lstStyle/>
          <a:p>
            <a:r>
              <a:rPr lang="en-US" sz="1400" b="1" dirty="0">
                <a:latin typeface="Garamond" panose="02020404030301010803" pitchFamily="18" charset="0"/>
              </a:rPr>
              <a:t>SOURCE:  </a:t>
            </a:r>
            <a:r>
              <a:rPr lang="en-US" sz="1400" dirty="0">
                <a:latin typeface="Garamond" panose="02020404030301010803" pitchFamily="18" charset="0"/>
              </a:rPr>
              <a:t>Compiled from NYS Division of the Budget, 2025-26 Executive Budget State Financial Plan</a:t>
            </a:r>
          </a:p>
        </p:txBody>
      </p:sp>
    </p:spTree>
    <p:extLst>
      <p:ext uri="{BB962C8B-B14F-4D97-AF65-F5344CB8AC3E}">
        <p14:creationId xmlns:p14="http://schemas.microsoft.com/office/powerpoint/2010/main" val="258254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E087C-DEF7-D622-D85C-966B4F51BBDF}"/>
            </a:ext>
          </a:extLst>
        </p:cNvPr>
        <p:cNvGrpSpPr/>
        <p:nvPr/>
      </p:nvGrpSpPr>
      <p:grpSpPr>
        <a:xfrm>
          <a:off x="0" y="0"/>
          <a:ext cx="0" cy="0"/>
          <a:chOff x="0" y="0"/>
          <a:chExt cx="0" cy="0"/>
        </a:xfrm>
      </p:grpSpPr>
      <p:sp>
        <p:nvSpPr>
          <p:cNvPr id="9221" name="Slide Number Placeholder 1">
            <a:extLst>
              <a:ext uri="{FF2B5EF4-FFF2-40B4-BE49-F238E27FC236}">
                <a16:creationId xmlns:a16="http://schemas.microsoft.com/office/drawing/2014/main" id="{884578A3-892C-3087-6542-F3FB8CFCF544}"/>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20</a:t>
            </a:fld>
            <a:endParaRPr lang="en-US" sz="1600" b="1" dirty="0">
              <a:solidFill>
                <a:srgbClr val="005295"/>
              </a:solidFill>
            </a:endParaRPr>
          </a:p>
        </p:txBody>
      </p:sp>
      <p:sp>
        <p:nvSpPr>
          <p:cNvPr id="2" name="Title 3">
            <a:extLst>
              <a:ext uri="{FF2B5EF4-FFF2-40B4-BE49-F238E27FC236}">
                <a16:creationId xmlns:a16="http://schemas.microsoft.com/office/drawing/2014/main" id="{36200353-87CE-DE0F-5C19-D8A3FEEA045A}"/>
              </a:ext>
            </a:extLst>
          </p:cNvPr>
          <p:cNvSpPr txBox="1">
            <a:spLocks/>
          </p:cNvSpPr>
          <p:nvPr/>
        </p:nvSpPr>
        <p:spPr>
          <a:xfrm>
            <a:off x="457200" y="20496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5295"/>
                </a:solidFill>
                <a:latin typeface="+mn-lt"/>
              </a:rPr>
              <a:t>Child Victims Act Claims</a:t>
            </a:r>
            <a:endParaRPr lang="en-US" sz="2800" dirty="0">
              <a:solidFill>
                <a:srgbClr val="005295"/>
              </a:solidFill>
              <a:latin typeface="+mn-lt"/>
            </a:endParaRPr>
          </a:p>
        </p:txBody>
      </p:sp>
      <p:cxnSp>
        <p:nvCxnSpPr>
          <p:cNvPr id="4" name="Straight Connector 3">
            <a:extLst>
              <a:ext uri="{FF2B5EF4-FFF2-40B4-BE49-F238E27FC236}">
                <a16:creationId xmlns:a16="http://schemas.microsoft.com/office/drawing/2014/main" id="{D892C793-4623-C2D8-4BA8-8CBB326F7371}"/>
              </a:ext>
            </a:extLst>
          </p:cNvPr>
          <p:cNvCxnSpPr>
            <a:cxnSpLocks/>
          </p:cNvCxnSpPr>
          <p:nvPr/>
        </p:nvCxnSpPr>
        <p:spPr>
          <a:xfrm>
            <a:off x="457200" y="1143000"/>
            <a:ext cx="11188460"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C2B18D94-1360-83B1-090E-5F611C89A16E}"/>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
        <p:nvSpPr>
          <p:cNvPr id="7" name="Content Placeholder 8">
            <a:extLst>
              <a:ext uri="{FF2B5EF4-FFF2-40B4-BE49-F238E27FC236}">
                <a16:creationId xmlns:a16="http://schemas.microsoft.com/office/drawing/2014/main" id="{0A42BB7C-AAEF-3E0F-526C-2174DF5165BF}"/>
              </a:ext>
            </a:extLst>
          </p:cNvPr>
          <p:cNvSpPr>
            <a:spLocks noGrp="1"/>
          </p:cNvSpPr>
          <p:nvPr>
            <p:ph idx="1"/>
          </p:nvPr>
        </p:nvSpPr>
        <p:spPr>
          <a:xfrm>
            <a:off x="457200" y="1306152"/>
            <a:ext cx="11188460" cy="4576587"/>
          </a:xfrm>
        </p:spPr>
        <p:txBody>
          <a:bodyPr>
            <a:noAutofit/>
          </a:bodyPr>
          <a:lstStyle/>
          <a:p>
            <a:pPr>
              <a:spcBef>
                <a:spcPts val="0"/>
              </a:spcBef>
              <a:spcAft>
                <a:spcPts val="1800"/>
              </a:spcAft>
              <a:buFont typeface="Wingdings" panose="05000000000000000000" pitchFamily="2" charset="2"/>
              <a:buChar char="Ø"/>
            </a:pPr>
            <a:r>
              <a:rPr lang="en-US" sz="2000" dirty="0">
                <a:latin typeface="Garamond" panose="02020404030301010803" pitchFamily="18" charset="0"/>
              </a:rPr>
              <a:t>Together with partners in the Educational Conference Board we are preparing a proposal to allow school districts and BOCES to finance payment of judgments and settlements on CVA claims over 30 years, instead   the 15 years otherwise allowed for payments of claims.</a:t>
            </a:r>
          </a:p>
          <a:p>
            <a:pPr>
              <a:spcBef>
                <a:spcPts val="0"/>
              </a:spcBef>
              <a:spcAft>
                <a:spcPts val="1800"/>
              </a:spcAft>
              <a:buFont typeface="Wingdings" panose="05000000000000000000" pitchFamily="2" charset="2"/>
              <a:buChar char="Ø"/>
            </a:pPr>
            <a:r>
              <a:rPr lang="en-US" sz="2000" dirty="0">
                <a:latin typeface="Garamond" panose="02020404030301010803" pitchFamily="18" charset="0"/>
              </a:rPr>
              <a:t>Obtaining student funding for payment of these claims is a non-starter.</a:t>
            </a:r>
            <a:endParaRPr lang="en-US" sz="2000" dirty="0"/>
          </a:p>
        </p:txBody>
      </p:sp>
    </p:spTree>
    <p:extLst>
      <p:ext uri="{BB962C8B-B14F-4D97-AF65-F5344CB8AC3E}">
        <p14:creationId xmlns:p14="http://schemas.microsoft.com/office/powerpoint/2010/main" val="335903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A5063-BD04-0406-A078-52DB941C2515}"/>
            </a:ext>
          </a:extLst>
        </p:cNvPr>
        <p:cNvGrpSpPr/>
        <p:nvPr/>
      </p:nvGrpSpPr>
      <p:grpSpPr>
        <a:xfrm>
          <a:off x="0" y="0"/>
          <a:ext cx="0" cy="0"/>
          <a:chOff x="0" y="0"/>
          <a:chExt cx="0" cy="0"/>
        </a:xfrm>
      </p:grpSpPr>
      <p:sp>
        <p:nvSpPr>
          <p:cNvPr id="9221" name="Slide Number Placeholder 1">
            <a:extLst>
              <a:ext uri="{FF2B5EF4-FFF2-40B4-BE49-F238E27FC236}">
                <a16:creationId xmlns:a16="http://schemas.microsoft.com/office/drawing/2014/main" id="{0C8355EC-9462-58B3-DBB0-185EBA7BBE86}"/>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21</a:t>
            </a:fld>
            <a:endParaRPr lang="en-US" sz="1600" b="1" dirty="0">
              <a:solidFill>
                <a:srgbClr val="005295"/>
              </a:solidFill>
            </a:endParaRPr>
          </a:p>
        </p:txBody>
      </p:sp>
      <p:sp>
        <p:nvSpPr>
          <p:cNvPr id="2" name="Title 3">
            <a:extLst>
              <a:ext uri="{FF2B5EF4-FFF2-40B4-BE49-F238E27FC236}">
                <a16:creationId xmlns:a16="http://schemas.microsoft.com/office/drawing/2014/main" id="{D4FC1293-A7BA-5514-6BFA-47B7A2EFC14F}"/>
              </a:ext>
            </a:extLst>
          </p:cNvPr>
          <p:cNvSpPr txBox="1">
            <a:spLocks/>
          </p:cNvSpPr>
          <p:nvPr/>
        </p:nvSpPr>
        <p:spPr>
          <a:xfrm>
            <a:off x="457200" y="20496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5295"/>
                </a:solidFill>
                <a:latin typeface="+mn-lt"/>
              </a:rPr>
              <a:t>NYSCOSS “Top 10” Legislative Priorities</a:t>
            </a:r>
            <a:endParaRPr lang="en-US" sz="2800" dirty="0">
              <a:solidFill>
                <a:srgbClr val="005295"/>
              </a:solidFill>
              <a:latin typeface="+mn-lt"/>
            </a:endParaRPr>
          </a:p>
        </p:txBody>
      </p:sp>
      <p:cxnSp>
        <p:nvCxnSpPr>
          <p:cNvPr id="4" name="Straight Connector 3">
            <a:extLst>
              <a:ext uri="{FF2B5EF4-FFF2-40B4-BE49-F238E27FC236}">
                <a16:creationId xmlns:a16="http://schemas.microsoft.com/office/drawing/2014/main" id="{6B8B8A55-BA26-34C6-E76E-8150109AC15A}"/>
              </a:ext>
            </a:extLst>
          </p:cNvPr>
          <p:cNvCxnSpPr>
            <a:cxnSpLocks/>
          </p:cNvCxnSpPr>
          <p:nvPr/>
        </p:nvCxnSpPr>
        <p:spPr>
          <a:xfrm>
            <a:off x="457200" y="1143000"/>
            <a:ext cx="11188460"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64FBC41E-93CD-E794-3FE2-25B06CCA6D87}"/>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graphicFrame>
        <p:nvGraphicFramePr>
          <p:cNvPr id="8" name="Content Placeholder 7">
            <a:extLst>
              <a:ext uri="{FF2B5EF4-FFF2-40B4-BE49-F238E27FC236}">
                <a16:creationId xmlns:a16="http://schemas.microsoft.com/office/drawing/2014/main" id="{75550F42-272C-2A59-4D79-49B376A296B5}"/>
              </a:ext>
            </a:extLst>
          </p:cNvPr>
          <p:cNvGraphicFramePr>
            <a:graphicFrameLocks noGrp="1"/>
          </p:cNvGraphicFramePr>
          <p:nvPr>
            <p:ph idx="1"/>
            <p:extLst>
              <p:ext uri="{D42A27DB-BD31-4B8C-83A1-F6EECF244321}">
                <p14:modId xmlns:p14="http://schemas.microsoft.com/office/powerpoint/2010/main" val="990425424"/>
              </p:ext>
            </p:extLst>
          </p:nvPr>
        </p:nvGraphicFramePr>
        <p:xfrm>
          <a:off x="447869" y="1377183"/>
          <a:ext cx="11197791" cy="3657600"/>
        </p:xfrm>
        <a:graphic>
          <a:graphicData uri="http://schemas.openxmlformats.org/drawingml/2006/table">
            <a:tbl>
              <a:tblPr firstRow="1" bandRow="1">
                <a:tableStyleId>{2D5ABB26-0587-4C30-8999-92F81FD0307C}</a:tableStyleId>
              </a:tblPr>
              <a:tblGrid>
                <a:gridCol w="5603561">
                  <a:extLst>
                    <a:ext uri="{9D8B030D-6E8A-4147-A177-3AD203B41FA5}">
                      <a16:colId xmlns:a16="http://schemas.microsoft.com/office/drawing/2014/main" val="1464937727"/>
                    </a:ext>
                  </a:extLst>
                </a:gridCol>
                <a:gridCol w="5594230">
                  <a:extLst>
                    <a:ext uri="{9D8B030D-6E8A-4147-A177-3AD203B41FA5}">
                      <a16:colId xmlns:a16="http://schemas.microsoft.com/office/drawing/2014/main" val="348373841"/>
                    </a:ext>
                  </a:extLst>
                </a:gridCol>
              </a:tblGrid>
              <a:tr h="731520">
                <a:tc>
                  <a:txBody>
                    <a:bodyPr/>
                    <a:lstStyle/>
                    <a:p>
                      <a:r>
                        <a:rPr lang="en-US" sz="2200" dirty="0">
                          <a:latin typeface="Garamond" panose="02020404030301010803" pitchFamily="18" charset="0"/>
                        </a:rPr>
                        <a:t>Zero-Emission Bus Overhaul</a:t>
                      </a:r>
                    </a:p>
                  </a:txBody>
                  <a:tcPr anchor="ctr">
                    <a:lnL w="12700" cap="flat" cmpd="sng" algn="ctr">
                      <a:solidFill>
                        <a:srgbClr val="005295"/>
                      </a:solidFill>
                      <a:prstDash val="solid"/>
                      <a:round/>
                      <a:headEnd type="none" w="med" len="med"/>
                      <a:tailEnd type="none" w="med" len="med"/>
                    </a:lnL>
                    <a:lnT w="12700" cap="flat" cmpd="sng" algn="ctr">
                      <a:solidFill>
                        <a:srgbClr val="005295"/>
                      </a:solidFill>
                      <a:prstDash val="solid"/>
                      <a:round/>
                      <a:headEnd type="none" w="med" len="med"/>
                      <a:tailEnd type="none" w="med" len="med"/>
                    </a:lnT>
                    <a:solidFill>
                      <a:srgbClr val="E2E9F6"/>
                    </a:solidFill>
                  </a:tcPr>
                </a:tc>
                <a:tc>
                  <a:txBody>
                    <a:bodyPr/>
                    <a:lstStyle/>
                    <a:p>
                      <a:r>
                        <a:rPr lang="en-US" sz="2200" dirty="0">
                          <a:latin typeface="Garamond" panose="02020404030301010803" pitchFamily="18" charset="0"/>
                        </a:rPr>
                        <a:t>Retiree Earnings Limit Extension/Modification</a:t>
                      </a:r>
                    </a:p>
                  </a:txBody>
                  <a:tcPr anchor="ctr">
                    <a:lnR w="12700" cap="flat" cmpd="sng" algn="ctr">
                      <a:solidFill>
                        <a:srgbClr val="005295"/>
                      </a:solidFill>
                      <a:prstDash val="solid"/>
                      <a:round/>
                      <a:headEnd type="none" w="med" len="med"/>
                      <a:tailEnd type="none" w="med" len="med"/>
                    </a:lnR>
                    <a:lnT w="12700" cap="flat" cmpd="sng" algn="ctr">
                      <a:solidFill>
                        <a:srgbClr val="005295"/>
                      </a:solidFill>
                      <a:prstDash val="solid"/>
                      <a:round/>
                      <a:headEnd type="none" w="med" len="med"/>
                      <a:tailEnd type="none" w="med" len="med"/>
                    </a:lnT>
                    <a:solidFill>
                      <a:srgbClr val="E2E9F6"/>
                    </a:solidFill>
                  </a:tcPr>
                </a:tc>
                <a:extLst>
                  <a:ext uri="{0D108BD9-81ED-4DB2-BD59-A6C34878D82A}">
                    <a16:rowId xmlns:a16="http://schemas.microsoft.com/office/drawing/2014/main" val="2305918439"/>
                  </a:ext>
                </a:extLst>
              </a:tr>
              <a:tr h="731520">
                <a:tc>
                  <a:txBody>
                    <a:bodyPr/>
                    <a:lstStyle/>
                    <a:p>
                      <a:r>
                        <a:rPr lang="en-US" sz="2200" dirty="0">
                          <a:latin typeface="Garamond" panose="02020404030301010803" pitchFamily="18" charset="0"/>
                        </a:rPr>
                        <a:t>UPK Reforms and Child Care in Schools</a:t>
                      </a:r>
                    </a:p>
                  </a:txBody>
                  <a:tcPr anchor="ctr">
                    <a:lnL w="12700" cap="flat" cmpd="sng" algn="ctr">
                      <a:solidFill>
                        <a:srgbClr val="005295"/>
                      </a:solidFill>
                      <a:prstDash val="solid"/>
                      <a:round/>
                      <a:headEnd type="none" w="med" len="med"/>
                      <a:tailEnd type="none" w="med" len="med"/>
                    </a:lnL>
                  </a:tcPr>
                </a:tc>
                <a:tc>
                  <a:txBody>
                    <a:bodyPr/>
                    <a:lstStyle/>
                    <a:p>
                      <a:r>
                        <a:rPr lang="en-US" sz="2200" dirty="0">
                          <a:latin typeface="Garamond" panose="02020404030301010803" pitchFamily="18" charset="0"/>
                        </a:rPr>
                        <a:t>Child Victims Act Relief</a:t>
                      </a:r>
                    </a:p>
                  </a:txBody>
                  <a:tcPr anchor="ctr">
                    <a:lnR w="12700" cap="flat" cmpd="sng" algn="ctr">
                      <a:solidFill>
                        <a:srgbClr val="005295"/>
                      </a:solidFill>
                      <a:prstDash val="solid"/>
                      <a:round/>
                      <a:headEnd type="none" w="med" len="med"/>
                      <a:tailEnd type="none" w="med" len="med"/>
                    </a:lnR>
                  </a:tcPr>
                </a:tc>
                <a:extLst>
                  <a:ext uri="{0D108BD9-81ED-4DB2-BD59-A6C34878D82A}">
                    <a16:rowId xmlns:a16="http://schemas.microsoft.com/office/drawing/2014/main" val="1218850160"/>
                  </a:ext>
                </a:extLst>
              </a:tr>
              <a:tr h="731520">
                <a:tc>
                  <a:txBody>
                    <a:bodyPr/>
                    <a:lstStyle/>
                    <a:p>
                      <a:r>
                        <a:rPr lang="en-US" sz="2200" dirty="0">
                          <a:latin typeface="Garamond" panose="02020404030301010803" pitchFamily="18" charset="0"/>
                        </a:rPr>
                        <a:t>Civil Service Reform</a:t>
                      </a:r>
                    </a:p>
                  </a:txBody>
                  <a:tcPr anchor="ctr">
                    <a:lnL w="12700" cap="flat" cmpd="sng" algn="ctr">
                      <a:solidFill>
                        <a:srgbClr val="005295"/>
                      </a:solidFill>
                      <a:prstDash val="solid"/>
                      <a:round/>
                      <a:headEnd type="none" w="med" len="med"/>
                      <a:tailEnd type="none" w="med" len="med"/>
                    </a:lnL>
                    <a:solidFill>
                      <a:srgbClr val="E2E9F6"/>
                    </a:solidFill>
                  </a:tcPr>
                </a:tc>
                <a:tc>
                  <a:txBody>
                    <a:bodyPr/>
                    <a:lstStyle/>
                    <a:p>
                      <a:r>
                        <a:rPr lang="en-US" sz="2200" dirty="0">
                          <a:latin typeface="Garamond" panose="02020404030301010803" pitchFamily="18" charset="0"/>
                        </a:rPr>
                        <a:t>Enhance Student Safety</a:t>
                      </a:r>
                    </a:p>
                  </a:txBody>
                  <a:tcPr anchor="ctr">
                    <a:lnR w="12700" cap="flat" cmpd="sng" algn="ctr">
                      <a:solidFill>
                        <a:srgbClr val="005295"/>
                      </a:solidFill>
                      <a:prstDash val="solid"/>
                      <a:round/>
                      <a:headEnd type="none" w="med" len="med"/>
                      <a:tailEnd type="none" w="med" len="med"/>
                    </a:lnR>
                    <a:solidFill>
                      <a:srgbClr val="E2E9F6"/>
                    </a:solidFill>
                  </a:tcPr>
                </a:tc>
                <a:extLst>
                  <a:ext uri="{0D108BD9-81ED-4DB2-BD59-A6C34878D82A}">
                    <a16:rowId xmlns:a16="http://schemas.microsoft.com/office/drawing/2014/main" val="352141336"/>
                  </a:ext>
                </a:extLst>
              </a:tr>
              <a:tr h="731520">
                <a:tc>
                  <a:txBody>
                    <a:bodyPr/>
                    <a:lstStyle/>
                    <a:p>
                      <a:r>
                        <a:rPr lang="en-US" sz="2200" dirty="0">
                          <a:latin typeface="Garamond" panose="02020404030301010803" pitchFamily="18" charset="0"/>
                        </a:rPr>
                        <a:t>Career and Technical Education Funding</a:t>
                      </a:r>
                    </a:p>
                  </a:txBody>
                  <a:tcPr anchor="ctr">
                    <a:lnL w="12700" cap="flat" cmpd="sng" algn="ctr">
                      <a:solidFill>
                        <a:srgbClr val="005295"/>
                      </a:solidFill>
                      <a:prstDash val="solid"/>
                      <a:round/>
                      <a:headEnd type="none" w="med" len="med"/>
                      <a:tailEnd type="none" w="med" len="med"/>
                    </a:lnL>
                  </a:tcPr>
                </a:tc>
                <a:tc>
                  <a:txBody>
                    <a:bodyPr/>
                    <a:lstStyle/>
                    <a:p>
                      <a:r>
                        <a:rPr lang="en-US" sz="2200" dirty="0">
                          <a:latin typeface="Garamond" panose="02020404030301010803" pitchFamily="18" charset="0"/>
                        </a:rPr>
                        <a:t>Increase Capital Outlay Limit</a:t>
                      </a:r>
                    </a:p>
                  </a:txBody>
                  <a:tcPr anchor="ctr">
                    <a:lnR w="12700" cap="flat" cmpd="sng" algn="ctr">
                      <a:solidFill>
                        <a:srgbClr val="005295"/>
                      </a:solidFill>
                      <a:prstDash val="solid"/>
                      <a:round/>
                      <a:headEnd type="none" w="med" len="med"/>
                      <a:tailEnd type="none" w="med" len="med"/>
                    </a:lnR>
                  </a:tcPr>
                </a:tc>
                <a:extLst>
                  <a:ext uri="{0D108BD9-81ED-4DB2-BD59-A6C34878D82A}">
                    <a16:rowId xmlns:a16="http://schemas.microsoft.com/office/drawing/2014/main" val="341391622"/>
                  </a:ext>
                </a:extLst>
              </a:tr>
              <a:tr h="731520">
                <a:tc>
                  <a:txBody>
                    <a:bodyPr/>
                    <a:lstStyle/>
                    <a:p>
                      <a:r>
                        <a:rPr lang="en-US" sz="2200" dirty="0">
                          <a:latin typeface="Garamond" panose="02020404030301010803" pitchFamily="18" charset="0"/>
                        </a:rPr>
                        <a:t>Telehealth in Schools</a:t>
                      </a:r>
                    </a:p>
                  </a:txBody>
                  <a:tcPr anchor="ctr">
                    <a:lnL w="12700" cap="flat" cmpd="sng" algn="ctr">
                      <a:solidFill>
                        <a:srgbClr val="005295"/>
                      </a:solidFill>
                      <a:prstDash val="solid"/>
                      <a:round/>
                      <a:headEnd type="none" w="med" len="med"/>
                      <a:tailEnd type="none" w="med" len="med"/>
                    </a:lnL>
                    <a:lnB w="12700" cap="flat" cmpd="sng" algn="ctr">
                      <a:solidFill>
                        <a:srgbClr val="005295"/>
                      </a:solidFill>
                      <a:prstDash val="solid"/>
                      <a:round/>
                      <a:headEnd type="none" w="med" len="med"/>
                      <a:tailEnd type="none" w="med" len="med"/>
                    </a:lnB>
                    <a:solidFill>
                      <a:srgbClr val="E2E9F6"/>
                    </a:solidFill>
                  </a:tcPr>
                </a:tc>
                <a:tc>
                  <a:txBody>
                    <a:bodyPr/>
                    <a:lstStyle/>
                    <a:p>
                      <a:r>
                        <a:rPr lang="en-US" sz="2200" dirty="0">
                          <a:latin typeface="Garamond" panose="02020404030301010803" pitchFamily="18" charset="0"/>
                        </a:rPr>
                        <a:t>Special Education Reforms</a:t>
                      </a:r>
                    </a:p>
                  </a:txBody>
                  <a:tcPr anchor="ctr">
                    <a:lnR w="12700" cap="flat" cmpd="sng" algn="ctr">
                      <a:solidFill>
                        <a:srgbClr val="005295"/>
                      </a:solidFill>
                      <a:prstDash val="solid"/>
                      <a:round/>
                      <a:headEnd type="none" w="med" len="med"/>
                      <a:tailEnd type="none" w="med" len="med"/>
                    </a:lnR>
                    <a:lnB w="12700" cap="flat" cmpd="sng" algn="ctr">
                      <a:solidFill>
                        <a:srgbClr val="005295"/>
                      </a:solidFill>
                      <a:prstDash val="solid"/>
                      <a:round/>
                      <a:headEnd type="none" w="med" len="med"/>
                      <a:tailEnd type="none" w="med" len="med"/>
                    </a:lnB>
                    <a:solidFill>
                      <a:srgbClr val="E2E9F6"/>
                    </a:solidFill>
                  </a:tcPr>
                </a:tc>
                <a:extLst>
                  <a:ext uri="{0D108BD9-81ED-4DB2-BD59-A6C34878D82A}">
                    <a16:rowId xmlns:a16="http://schemas.microsoft.com/office/drawing/2014/main" val="223672552"/>
                  </a:ext>
                </a:extLst>
              </a:tr>
            </a:tbl>
          </a:graphicData>
        </a:graphic>
      </p:graphicFrame>
      <p:sp>
        <p:nvSpPr>
          <p:cNvPr id="9" name="TextBox 8">
            <a:extLst>
              <a:ext uri="{FF2B5EF4-FFF2-40B4-BE49-F238E27FC236}">
                <a16:creationId xmlns:a16="http://schemas.microsoft.com/office/drawing/2014/main" id="{FC1A8206-F151-610F-7987-4CB6EBD32336}"/>
              </a:ext>
            </a:extLst>
          </p:cNvPr>
          <p:cNvSpPr txBox="1"/>
          <p:nvPr/>
        </p:nvSpPr>
        <p:spPr>
          <a:xfrm>
            <a:off x="1123711" y="5168501"/>
            <a:ext cx="10035701" cy="646331"/>
          </a:xfrm>
          <a:prstGeom prst="rect">
            <a:avLst/>
          </a:prstGeom>
          <a:noFill/>
        </p:spPr>
        <p:txBody>
          <a:bodyPr wrap="square" rtlCol="0">
            <a:spAutoFit/>
          </a:bodyPr>
          <a:lstStyle/>
          <a:p>
            <a:r>
              <a:rPr lang="en-US" dirty="0"/>
              <a:t>Note:  </a:t>
            </a:r>
            <a:r>
              <a:rPr lang="en-US" dirty="0">
                <a:latin typeface="Garamond" panose="02020404030301010803" pitchFamily="18" charset="0"/>
              </a:rPr>
              <a:t>With our “</a:t>
            </a:r>
            <a:r>
              <a:rPr lang="en-US" b="1" dirty="0">
                <a:latin typeface="Garamond" panose="02020404030301010803" pitchFamily="18" charset="0"/>
                <a:hlinkClick r:id="rId4"/>
              </a:rPr>
              <a:t>Top 10</a:t>
            </a:r>
            <a:r>
              <a:rPr lang="en-US" dirty="0">
                <a:latin typeface="Garamond" panose="02020404030301010803" pitchFamily="18" charset="0"/>
              </a:rPr>
              <a:t>,” we try to focus on items which do not require state appropriations—part of our annual budget advocacy is necessarily reactive (to the Governor’s proposals)</a:t>
            </a:r>
          </a:p>
        </p:txBody>
      </p:sp>
    </p:spTree>
    <p:extLst>
      <p:ext uri="{BB962C8B-B14F-4D97-AF65-F5344CB8AC3E}">
        <p14:creationId xmlns:p14="http://schemas.microsoft.com/office/powerpoint/2010/main" val="55068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1EAB5-088E-1430-1D27-D6C8E5B0982B}"/>
            </a:ext>
          </a:extLst>
        </p:cNvPr>
        <p:cNvGrpSpPr/>
        <p:nvPr/>
      </p:nvGrpSpPr>
      <p:grpSpPr>
        <a:xfrm>
          <a:off x="0" y="0"/>
          <a:ext cx="0" cy="0"/>
          <a:chOff x="0" y="0"/>
          <a:chExt cx="0" cy="0"/>
        </a:xfrm>
      </p:grpSpPr>
      <p:sp>
        <p:nvSpPr>
          <p:cNvPr id="9221" name="Slide Number Placeholder 1">
            <a:extLst>
              <a:ext uri="{FF2B5EF4-FFF2-40B4-BE49-F238E27FC236}">
                <a16:creationId xmlns:a16="http://schemas.microsoft.com/office/drawing/2014/main" id="{6080443B-AC2A-379B-2C24-BCCB7B8D119C}"/>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22</a:t>
            </a:fld>
            <a:endParaRPr lang="en-US" sz="1600" b="1" dirty="0">
              <a:solidFill>
                <a:srgbClr val="005295"/>
              </a:solidFill>
            </a:endParaRPr>
          </a:p>
        </p:txBody>
      </p:sp>
      <p:sp>
        <p:nvSpPr>
          <p:cNvPr id="2" name="Title 3">
            <a:extLst>
              <a:ext uri="{FF2B5EF4-FFF2-40B4-BE49-F238E27FC236}">
                <a16:creationId xmlns:a16="http://schemas.microsoft.com/office/drawing/2014/main" id="{2B711127-E7F9-951F-EE63-5461E0EE35D0}"/>
              </a:ext>
            </a:extLst>
          </p:cNvPr>
          <p:cNvSpPr txBox="1">
            <a:spLocks/>
          </p:cNvSpPr>
          <p:nvPr/>
        </p:nvSpPr>
        <p:spPr>
          <a:xfrm>
            <a:off x="396349" y="99949"/>
            <a:ext cx="11361541"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solidFill>
                  <a:srgbClr val="005295"/>
                </a:solidFill>
                <a:latin typeface="+mn-lt"/>
              </a:rPr>
              <a:t>Some Resources</a:t>
            </a:r>
            <a:endParaRPr lang="en-US" sz="3400" dirty="0">
              <a:solidFill>
                <a:srgbClr val="005295"/>
              </a:solidFill>
              <a:latin typeface="+mn-lt"/>
            </a:endParaRPr>
          </a:p>
        </p:txBody>
      </p:sp>
      <p:pic>
        <p:nvPicPr>
          <p:cNvPr id="3" name="Picture 2" descr="NYSCOSS_LOGO_stacked.color.jpg">
            <a:extLst>
              <a:ext uri="{FF2B5EF4-FFF2-40B4-BE49-F238E27FC236}">
                <a16:creationId xmlns:a16="http://schemas.microsoft.com/office/drawing/2014/main" id="{D9107E52-3FA5-4777-2E01-F7DCA6A849B3}"/>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
        <p:nvSpPr>
          <p:cNvPr id="5" name="TextBox 4">
            <a:extLst>
              <a:ext uri="{FF2B5EF4-FFF2-40B4-BE49-F238E27FC236}">
                <a16:creationId xmlns:a16="http://schemas.microsoft.com/office/drawing/2014/main" id="{85E437B3-4AEE-05B1-F6EB-60EA80D1B59D}"/>
              </a:ext>
            </a:extLst>
          </p:cNvPr>
          <p:cNvSpPr txBox="1"/>
          <p:nvPr/>
        </p:nvSpPr>
        <p:spPr>
          <a:xfrm>
            <a:off x="457200" y="1261070"/>
            <a:ext cx="11486147" cy="4401205"/>
          </a:xfrm>
          <a:prstGeom prst="rect">
            <a:avLst/>
          </a:prstGeom>
          <a:noFill/>
        </p:spPr>
        <p:txBody>
          <a:bodyPr wrap="square" rtlCol="0">
            <a:spAutoFit/>
          </a:bodyPr>
          <a:lstStyle/>
          <a:p>
            <a:pPr marL="342900" indent="-342900">
              <a:spcAft>
                <a:spcPts val="2400"/>
              </a:spcAft>
              <a:buFont typeface="Arial" panose="020B0604020202020204" pitchFamily="34" charset="0"/>
              <a:buChar char="•"/>
            </a:pPr>
            <a:r>
              <a:rPr lang="en-US" sz="2000" b="1" dirty="0">
                <a:latin typeface="Garamond" panose="02020404030301010803" pitchFamily="18" charset="0"/>
                <a:hlinkClick r:id="rId4"/>
              </a:rPr>
              <a:t>NYSCOSS Testimony for Legislative Budget Hearing, January 2025</a:t>
            </a:r>
            <a:endParaRPr lang="en-US" sz="2000" b="1" dirty="0">
              <a:latin typeface="Garamond" panose="02020404030301010803" pitchFamily="18" charset="0"/>
            </a:endParaRPr>
          </a:p>
          <a:p>
            <a:pPr marL="342900" indent="-342900">
              <a:spcAft>
                <a:spcPts val="2400"/>
              </a:spcAft>
              <a:buFont typeface="Arial" panose="020B0604020202020204" pitchFamily="34" charset="0"/>
              <a:buChar char="•"/>
            </a:pPr>
            <a:r>
              <a:rPr lang="en-US" sz="2000" b="1" dirty="0">
                <a:latin typeface="Garamond" panose="02020404030301010803" pitchFamily="18" charset="0"/>
                <a:hlinkClick r:id="rId5"/>
              </a:rPr>
              <a:t>Historical Data for All Districts Receiving Foundation Aid</a:t>
            </a:r>
            <a:endParaRPr lang="en-US" sz="2000" b="1" dirty="0">
              <a:latin typeface="Garamond" panose="02020404030301010803" pitchFamily="18" charset="0"/>
            </a:endParaRPr>
          </a:p>
          <a:p>
            <a:pPr marL="342900" indent="-342900">
              <a:spcAft>
                <a:spcPts val="2400"/>
              </a:spcAft>
              <a:buFont typeface="Arial" panose="020B0604020202020204" pitchFamily="34" charset="0"/>
              <a:buChar char="•"/>
            </a:pPr>
            <a:r>
              <a:rPr lang="en-US" sz="2000" b="1" dirty="0">
                <a:latin typeface="Garamond" panose="02020404030301010803" pitchFamily="18" charset="0"/>
                <a:hlinkClick r:id="rId6"/>
              </a:rPr>
              <a:t>2025-26 Current Law School Aid  Estimates—Summary Data</a:t>
            </a:r>
            <a:endParaRPr lang="en-US" sz="2000" b="1" dirty="0">
              <a:latin typeface="Garamond" panose="02020404030301010803" pitchFamily="18" charset="0"/>
            </a:endParaRPr>
          </a:p>
          <a:p>
            <a:pPr marL="342900" indent="-342900">
              <a:spcAft>
                <a:spcPts val="2400"/>
              </a:spcAft>
              <a:buFont typeface="Arial" panose="020B0604020202020204" pitchFamily="34" charset="0"/>
              <a:buChar char="•"/>
            </a:pPr>
            <a:r>
              <a:rPr lang="en-US" sz="2000" b="1" dirty="0">
                <a:latin typeface="Garamond" panose="02020404030301010803" pitchFamily="18" charset="0"/>
                <a:hlinkClick r:id="rId7"/>
              </a:rPr>
              <a:t>NYSCOSS Testimony for Rockefeller Institute. August 2024</a:t>
            </a:r>
            <a:endParaRPr lang="en-US" sz="2000" b="1" dirty="0">
              <a:latin typeface="Garamond" panose="02020404030301010803" pitchFamily="18" charset="0"/>
              <a:hlinkClick r:id="rId8"/>
            </a:endParaRPr>
          </a:p>
          <a:p>
            <a:pPr marL="342900" indent="-342900">
              <a:spcAft>
                <a:spcPts val="2400"/>
              </a:spcAft>
              <a:buFont typeface="Arial" panose="020B0604020202020204" pitchFamily="34" charset="0"/>
              <a:buChar char="•"/>
            </a:pPr>
            <a:r>
              <a:rPr lang="en-US" sz="2000" b="1" dirty="0">
                <a:latin typeface="Garamond" panose="02020404030301010803" pitchFamily="18" charset="0"/>
                <a:hlinkClick r:id="rId9"/>
              </a:rPr>
              <a:t>“Foundation Aid—What’s Next? Recommendations for Principles and Process.” Educational Conference Board. October 2023”</a:t>
            </a:r>
            <a:endParaRPr lang="en-US" sz="2000" b="1" dirty="0">
              <a:latin typeface="Garamond" panose="02020404030301010803" pitchFamily="18" charset="0"/>
            </a:endParaRPr>
          </a:p>
          <a:p>
            <a:pPr marL="342900" indent="-342900">
              <a:spcAft>
                <a:spcPts val="2400"/>
              </a:spcAft>
              <a:buFont typeface="Arial" panose="020B0604020202020204" pitchFamily="34" charset="0"/>
              <a:buChar char="•"/>
            </a:pPr>
            <a:r>
              <a:rPr lang="en-US" sz="2000" b="1" dirty="0">
                <a:latin typeface="Garamond" panose="02020404030301010803" pitchFamily="18" charset="0"/>
                <a:hlinkClick r:id="rId10"/>
              </a:rPr>
              <a:t>Two-page summary of formula and issues</a:t>
            </a:r>
            <a:endParaRPr lang="en-US" sz="2000" b="1" dirty="0">
              <a:latin typeface="Garamond" panose="02020404030301010803" pitchFamily="18" charset="0"/>
            </a:endParaRPr>
          </a:p>
          <a:p>
            <a:pPr marL="342900" indent="-342900">
              <a:spcAft>
                <a:spcPts val="1800"/>
              </a:spcAft>
              <a:buFont typeface="Arial" panose="020B0604020202020204" pitchFamily="34" charset="0"/>
              <a:buChar char="•"/>
            </a:pPr>
            <a:r>
              <a:rPr lang="en-US" sz="2000" dirty="0">
                <a:latin typeface="Garamond" panose="02020404030301010803" pitchFamily="18" charset="0"/>
                <a:hlinkClick r:id="rId11"/>
              </a:rPr>
              <a:t>“</a:t>
            </a:r>
            <a:r>
              <a:rPr lang="en-US" sz="2000" b="1" dirty="0">
                <a:latin typeface="Garamond" panose="02020404030301010803" pitchFamily="18" charset="0"/>
                <a:hlinkClick r:id="rId11"/>
              </a:rPr>
              <a:t>Advocacy:  Three Goals for Every Contact,” </a:t>
            </a:r>
            <a:r>
              <a:rPr lang="en-US" sz="2000" b="1" cap="small" dirty="0">
                <a:latin typeface="Garamond" panose="02020404030301010803" pitchFamily="18" charset="0"/>
                <a:hlinkClick r:id="rId11"/>
              </a:rPr>
              <a:t>Councilgram, </a:t>
            </a:r>
            <a:r>
              <a:rPr lang="en-US" sz="2000" b="1" dirty="0">
                <a:latin typeface="Garamond" panose="02020404030301010803" pitchFamily="18" charset="0"/>
                <a:hlinkClick r:id="rId11"/>
              </a:rPr>
              <a:t>August 2023</a:t>
            </a:r>
            <a:endParaRPr lang="en-US" sz="2000" dirty="0">
              <a:latin typeface="Garamond" panose="02020404030301010803" pitchFamily="18" charset="0"/>
            </a:endParaRPr>
          </a:p>
        </p:txBody>
      </p:sp>
      <p:cxnSp>
        <p:nvCxnSpPr>
          <p:cNvPr id="6" name="Straight Connector 5">
            <a:extLst>
              <a:ext uri="{FF2B5EF4-FFF2-40B4-BE49-F238E27FC236}">
                <a16:creationId xmlns:a16="http://schemas.microsoft.com/office/drawing/2014/main" id="{41A08463-6E46-A2B1-AFB4-2BBE4C55B036}"/>
              </a:ext>
            </a:extLst>
          </p:cNvPr>
          <p:cNvCxnSpPr>
            <a:cxnSpLocks/>
          </p:cNvCxnSpPr>
          <p:nvPr/>
        </p:nvCxnSpPr>
        <p:spPr>
          <a:xfrm>
            <a:off x="457200" y="1143000"/>
            <a:ext cx="11283351"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06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5D42D-1145-5231-82FA-3CAE23FD3B7F}"/>
            </a:ext>
          </a:extLst>
        </p:cNvPr>
        <p:cNvGrpSpPr/>
        <p:nvPr/>
      </p:nvGrpSpPr>
      <p:grpSpPr>
        <a:xfrm>
          <a:off x="0" y="0"/>
          <a:ext cx="0" cy="0"/>
          <a:chOff x="0" y="0"/>
          <a:chExt cx="0" cy="0"/>
        </a:xfrm>
      </p:grpSpPr>
      <p:pic>
        <p:nvPicPr>
          <p:cNvPr id="4" name="Picture 3" descr="NYSCOSS_LOGO_stacked.color.jpg">
            <a:extLst>
              <a:ext uri="{FF2B5EF4-FFF2-40B4-BE49-F238E27FC236}">
                <a16:creationId xmlns:a16="http://schemas.microsoft.com/office/drawing/2014/main" id="{2B88896F-6352-D5A5-1C88-30F2A171447E}"/>
              </a:ext>
            </a:extLst>
          </p:cNvPr>
          <p:cNvPicPr>
            <a:picLocks noChangeArrowheads="1"/>
          </p:cNvPicPr>
          <p:nvPr/>
        </p:nvPicPr>
        <p:blipFill>
          <a:blip r:embed="rId2" cstate="print"/>
          <a:srcRect/>
          <a:stretch>
            <a:fillRect/>
          </a:stretch>
        </p:blipFill>
        <p:spPr bwMode="auto">
          <a:xfrm>
            <a:off x="294543" y="5808096"/>
            <a:ext cx="1087313" cy="913379"/>
          </a:xfrm>
          <a:prstGeom prst="rect">
            <a:avLst/>
          </a:prstGeom>
          <a:noFill/>
          <a:ln w="9525">
            <a:noFill/>
            <a:miter lim="800000"/>
            <a:headEnd/>
            <a:tailEnd/>
          </a:ln>
        </p:spPr>
      </p:pic>
      <p:sp>
        <p:nvSpPr>
          <p:cNvPr id="3" name="Title 1">
            <a:extLst>
              <a:ext uri="{FF2B5EF4-FFF2-40B4-BE49-F238E27FC236}">
                <a16:creationId xmlns:a16="http://schemas.microsoft.com/office/drawing/2014/main" id="{54287EBC-5394-5439-66E6-E56D8AA6AAE8}"/>
              </a:ext>
            </a:extLst>
          </p:cNvPr>
          <p:cNvSpPr>
            <a:spLocks noGrp="1"/>
          </p:cNvSpPr>
          <p:nvPr>
            <p:ph type="title"/>
          </p:nvPr>
        </p:nvSpPr>
        <p:spPr>
          <a:xfrm>
            <a:off x="838200" y="1427551"/>
            <a:ext cx="10515600" cy="2830413"/>
          </a:xfrm>
        </p:spPr>
        <p:txBody>
          <a:bodyPr>
            <a:normAutofit fontScale="90000"/>
          </a:bodyPr>
          <a:lstStyle/>
          <a:p>
            <a:pPr>
              <a:lnSpc>
                <a:spcPct val="150000"/>
              </a:lnSpc>
              <a:spcAft>
                <a:spcPts val="600"/>
              </a:spcAft>
            </a:pPr>
            <a:br>
              <a:rPr lang="en-US" sz="5400" b="1" dirty="0">
                <a:solidFill>
                  <a:srgbClr val="005295"/>
                </a:solidFill>
                <a:effectLst>
                  <a:outerShdw blurRad="38100" dist="38100" dir="2700000" algn="tl">
                    <a:srgbClr val="000000">
                      <a:alpha val="43137"/>
                    </a:srgbClr>
                  </a:outerShdw>
                </a:effectLst>
                <a:latin typeface="Garamond" panose="02020404030301010803" pitchFamily="18" charset="0"/>
              </a:rPr>
            </a:br>
            <a:r>
              <a:rPr lang="en-US" sz="5400" b="1" dirty="0">
                <a:solidFill>
                  <a:srgbClr val="005295"/>
                </a:solidFill>
                <a:effectLst>
                  <a:outerShdw blurRad="38100" dist="38100" dir="2700000" algn="tl">
                    <a:srgbClr val="000000">
                      <a:alpha val="43137"/>
                    </a:srgbClr>
                  </a:outerShdw>
                </a:effectLst>
                <a:latin typeface="Garamond" panose="02020404030301010803" pitchFamily="18" charset="0"/>
              </a:rPr>
              <a:t>Questions, Ideas?</a:t>
            </a:r>
            <a:br>
              <a:rPr lang="en-US" sz="5400" b="1" dirty="0">
                <a:solidFill>
                  <a:srgbClr val="005295"/>
                </a:solidFill>
                <a:effectLst>
                  <a:outerShdw blurRad="38100" dist="38100" dir="2700000" algn="tl">
                    <a:srgbClr val="000000">
                      <a:alpha val="43137"/>
                    </a:srgbClr>
                  </a:outerShdw>
                </a:effectLst>
                <a:latin typeface="Garamond" panose="02020404030301010803" pitchFamily="18" charset="0"/>
              </a:rPr>
            </a:br>
            <a:r>
              <a:rPr lang="en-US" sz="5400" b="1" dirty="0">
                <a:solidFill>
                  <a:srgbClr val="005295"/>
                </a:solidFill>
                <a:effectLst>
                  <a:outerShdw blurRad="38100" dist="38100" dir="2700000" algn="tl">
                    <a:srgbClr val="000000">
                      <a:alpha val="43137"/>
                    </a:srgbClr>
                  </a:outerShdw>
                </a:effectLst>
                <a:latin typeface="Garamond" panose="02020404030301010803" pitchFamily="18" charset="0"/>
              </a:rPr>
              <a:t>Contact us at </a:t>
            </a:r>
            <a:r>
              <a:rPr lang="en-US" sz="5400" b="1" dirty="0">
                <a:solidFill>
                  <a:srgbClr val="005295"/>
                </a:solidFill>
                <a:effectLst>
                  <a:outerShdw blurRad="38100" dist="38100" dir="2700000" algn="tl">
                    <a:srgbClr val="000000">
                      <a:alpha val="43137"/>
                    </a:srgbClr>
                  </a:outerShdw>
                </a:effectLst>
                <a:latin typeface="Garamond" panose="02020404030301010803" pitchFamily="18" charset="0"/>
                <a:hlinkClick r:id="rId3"/>
              </a:rPr>
              <a:t>boblowry@nyscoss.org</a:t>
            </a:r>
            <a:br>
              <a:rPr lang="en-US" sz="5400" b="1" dirty="0">
                <a:solidFill>
                  <a:srgbClr val="005295"/>
                </a:solidFill>
                <a:effectLst>
                  <a:outerShdw blurRad="38100" dist="38100" dir="2700000" algn="tl">
                    <a:srgbClr val="000000">
                      <a:alpha val="43137"/>
                    </a:srgbClr>
                  </a:outerShdw>
                </a:effectLst>
                <a:latin typeface="Garamond" panose="02020404030301010803" pitchFamily="18" charset="0"/>
              </a:rPr>
            </a:br>
            <a:r>
              <a:rPr lang="en-US" sz="5400" b="1" dirty="0">
                <a:solidFill>
                  <a:srgbClr val="005295"/>
                </a:solidFill>
                <a:effectLst>
                  <a:outerShdw blurRad="38100" dist="38100" dir="2700000" algn="tl">
                    <a:srgbClr val="000000">
                      <a:alpha val="43137"/>
                    </a:srgbClr>
                  </a:outerShdw>
                </a:effectLst>
                <a:latin typeface="Garamond" panose="02020404030301010803" pitchFamily="18" charset="0"/>
              </a:rPr>
              <a:t>				</a:t>
            </a:r>
            <a:r>
              <a:rPr lang="en-US" sz="5400" b="1" dirty="0">
                <a:solidFill>
                  <a:srgbClr val="005295"/>
                </a:solidFill>
                <a:effectLst>
                  <a:outerShdw blurRad="38100" dist="38100" dir="2700000" algn="tl">
                    <a:srgbClr val="000000">
                      <a:alpha val="43137"/>
                    </a:srgbClr>
                  </a:outerShdw>
                </a:effectLst>
                <a:latin typeface="Garamond" panose="02020404030301010803" pitchFamily="18" charset="0"/>
                <a:hlinkClick r:id="rId4"/>
              </a:rPr>
              <a:t>greg@nyscoss.org</a:t>
            </a:r>
            <a:br>
              <a:rPr lang="en-US" sz="5400" b="1" dirty="0">
                <a:solidFill>
                  <a:srgbClr val="005295"/>
                </a:solidFill>
                <a:effectLst>
                  <a:outerShdw blurRad="38100" dist="38100" dir="2700000" algn="tl">
                    <a:srgbClr val="000000">
                      <a:alpha val="43137"/>
                    </a:srgbClr>
                  </a:outerShdw>
                </a:effectLst>
                <a:latin typeface="Garamond" panose="02020404030301010803" pitchFamily="18" charset="0"/>
              </a:rPr>
            </a:br>
            <a:r>
              <a:rPr lang="en-US" sz="5400" b="1" dirty="0">
                <a:solidFill>
                  <a:srgbClr val="005295"/>
                </a:solidFill>
                <a:effectLst>
                  <a:outerShdw blurRad="38100" dist="38100" dir="2700000" algn="tl">
                    <a:srgbClr val="000000">
                      <a:alpha val="43137"/>
                    </a:srgbClr>
                  </a:outerShdw>
                </a:effectLst>
                <a:latin typeface="Garamond" panose="02020404030301010803" pitchFamily="18" charset="0"/>
              </a:rPr>
              <a:t>				</a:t>
            </a:r>
            <a:r>
              <a:rPr lang="en-US" sz="5400" b="1" dirty="0">
                <a:solidFill>
                  <a:srgbClr val="005295"/>
                </a:solidFill>
                <a:effectLst>
                  <a:outerShdw blurRad="38100" dist="38100" dir="2700000" algn="tl">
                    <a:srgbClr val="000000">
                      <a:alpha val="43137"/>
                    </a:srgbClr>
                  </a:outerShdw>
                </a:effectLst>
                <a:latin typeface="Garamond" panose="02020404030301010803" pitchFamily="18" charset="0"/>
                <a:hlinkClick r:id="rId5"/>
              </a:rPr>
              <a:t>charles@nyscoss.org</a:t>
            </a:r>
            <a:br>
              <a:rPr lang="en-US" sz="5400" b="1" dirty="0">
                <a:solidFill>
                  <a:srgbClr val="005295"/>
                </a:solidFill>
                <a:effectLst>
                  <a:outerShdw blurRad="38100" dist="38100" dir="2700000" algn="tl">
                    <a:srgbClr val="000000">
                      <a:alpha val="43137"/>
                    </a:srgbClr>
                  </a:outerShdw>
                </a:effectLst>
                <a:latin typeface="Garamond" panose="02020404030301010803" pitchFamily="18" charset="0"/>
              </a:rPr>
            </a:br>
            <a:br>
              <a:rPr lang="en-US" sz="5400" b="1" dirty="0">
                <a:solidFill>
                  <a:srgbClr val="005295"/>
                </a:solidFill>
                <a:effectLst>
                  <a:outerShdw blurRad="38100" dist="38100" dir="2700000" algn="tl">
                    <a:srgbClr val="000000">
                      <a:alpha val="43137"/>
                    </a:srgbClr>
                  </a:outerShdw>
                </a:effectLst>
                <a:latin typeface="Garamond" panose="02020404030301010803" pitchFamily="18" charset="0"/>
              </a:rPr>
            </a:br>
            <a:r>
              <a:rPr lang="en-US" sz="5400" b="1" dirty="0">
                <a:solidFill>
                  <a:srgbClr val="005295"/>
                </a:solidFill>
                <a:effectLst>
                  <a:outerShdw blurRad="38100" dist="38100" dir="2700000" algn="tl">
                    <a:srgbClr val="000000">
                      <a:alpha val="43137"/>
                    </a:srgbClr>
                  </a:outerShdw>
                </a:effectLst>
                <a:latin typeface="Garamond" panose="02020404030301010803" pitchFamily="18" charset="0"/>
              </a:rPr>
              <a:t>				</a:t>
            </a:r>
          </a:p>
        </p:txBody>
      </p:sp>
      <p:sp>
        <p:nvSpPr>
          <p:cNvPr id="5" name="Slide Number Placeholder 1">
            <a:extLst>
              <a:ext uri="{FF2B5EF4-FFF2-40B4-BE49-F238E27FC236}">
                <a16:creationId xmlns:a16="http://schemas.microsoft.com/office/drawing/2014/main" id="{3FC5B980-9CF6-B202-6955-3ABC4A511729}"/>
              </a:ext>
            </a:extLst>
          </p:cNvPr>
          <p:cNvSpPr>
            <a:spLocks noGrp="1"/>
          </p:cNvSpPr>
          <p:nvPr>
            <p:ph type="sldNum" sz="quarter" idx="12"/>
          </p:nvPr>
        </p:nvSpPr>
        <p:spPr bwMode="auto">
          <a:xfrm>
            <a:off x="8610600" y="6356350"/>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23</a:t>
            </a:fld>
            <a:endParaRPr lang="en-US" sz="1600" b="1" dirty="0">
              <a:solidFill>
                <a:srgbClr val="005295"/>
              </a:solidFill>
            </a:endParaRPr>
          </a:p>
        </p:txBody>
      </p:sp>
    </p:spTree>
    <p:extLst>
      <p:ext uri="{BB962C8B-B14F-4D97-AF65-F5344CB8AC3E}">
        <p14:creationId xmlns:p14="http://schemas.microsoft.com/office/powerpoint/2010/main" val="12808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5CA99-FD78-95EA-36BD-25ECB7E23763}"/>
            </a:ext>
          </a:extLst>
        </p:cNvPr>
        <p:cNvGrpSpPr/>
        <p:nvPr/>
      </p:nvGrpSpPr>
      <p:grpSpPr>
        <a:xfrm>
          <a:off x="0" y="0"/>
          <a:ext cx="0" cy="0"/>
          <a:chOff x="0" y="0"/>
          <a:chExt cx="0" cy="0"/>
        </a:xfrm>
      </p:grpSpPr>
      <p:sp>
        <p:nvSpPr>
          <p:cNvPr id="9221" name="Slide Number Placeholder 1">
            <a:extLst>
              <a:ext uri="{FF2B5EF4-FFF2-40B4-BE49-F238E27FC236}">
                <a16:creationId xmlns:a16="http://schemas.microsoft.com/office/drawing/2014/main" id="{5AA7BA36-2E80-337C-26BA-43022D3A8F88}"/>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24</a:t>
            </a:fld>
            <a:endParaRPr lang="en-US" sz="1600" b="1" dirty="0">
              <a:solidFill>
                <a:srgbClr val="005295"/>
              </a:solidFill>
            </a:endParaRPr>
          </a:p>
        </p:txBody>
      </p:sp>
      <p:sp>
        <p:nvSpPr>
          <p:cNvPr id="2" name="Title 3">
            <a:extLst>
              <a:ext uri="{FF2B5EF4-FFF2-40B4-BE49-F238E27FC236}">
                <a16:creationId xmlns:a16="http://schemas.microsoft.com/office/drawing/2014/main" id="{78E4ABD1-4125-03E9-B08C-8D75E6EA6813}"/>
              </a:ext>
            </a:extLst>
          </p:cNvPr>
          <p:cNvSpPr txBox="1">
            <a:spLocks/>
          </p:cNvSpPr>
          <p:nvPr/>
        </p:nvSpPr>
        <p:spPr>
          <a:xfrm>
            <a:off x="597819" y="1627298"/>
            <a:ext cx="10996361" cy="2159698"/>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005295"/>
                </a:solidFill>
                <a:latin typeface="+mn-lt"/>
              </a:rPr>
              <a:t>Formula Elements and</a:t>
            </a:r>
          </a:p>
          <a:p>
            <a:pPr algn="ctr"/>
            <a:r>
              <a:rPr lang="en-US" sz="4800" b="1" dirty="0">
                <a:solidFill>
                  <a:srgbClr val="005295"/>
                </a:solidFill>
                <a:latin typeface="+mn-lt"/>
              </a:rPr>
              <a:t>Rockefeller Recommendations</a:t>
            </a:r>
          </a:p>
          <a:p>
            <a:pPr algn="ctr">
              <a:spcBef>
                <a:spcPts val="1800"/>
              </a:spcBef>
            </a:pPr>
            <a:r>
              <a:rPr lang="en-US" sz="3200" b="1" i="1" dirty="0">
                <a:solidFill>
                  <a:srgbClr val="005295"/>
                </a:solidFill>
                <a:latin typeface="+mn-lt"/>
              </a:rPr>
              <a:t>(slides from December 11 Webinar)</a:t>
            </a:r>
            <a:endParaRPr lang="en-US" sz="3200" i="1" dirty="0">
              <a:solidFill>
                <a:srgbClr val="005295"/>
              </a:solidFill>
              <a:latin typeface="+mn-lt"/>
            </a:endParaRPr>
          </a:p>
        </p:txBody>
      </p:sp>
      <p:pic>
        <p:nvPicPr>
          <p:cNvPr id="3" name="Picture 2" descr="NYSCOSS_LOGO_stacked.color.jpg">
            <a:extLst>
              <a:ext uri="{FF2B5EF4-FFF2-40B4-BE49-F238E27FC236}">
                <a16:creationId xmlns:a16="http://schemas.microsoft.com/office/drawing/2014/main" id="{A7C4F96D-1634-4D45-EB25-F2EFB06329FA}"/>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Tree>
    <p:extLst>
      <p:ext uri="{BB962C8B-B14F-4D97-AF65-F5344CB8AC3E}">
        <p14:creationId xmlns:p14="http://schemas.microsoft.com/office/powerpoint/2010/main" val="83232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E2C75-8643-C941-56E4-65E3F62E9EAD}"/>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67A1E8F-97D4-5A48-A1C0-6FF5CD827807}"/>
              </a:ext>
            </a:extLst>
          </p:cNvPr>
          <p:cNvSpPr>
            <a:spLocks noGrp="1"/>
          </p:cNvSpPr>
          <p:nvPr>
            <p:ph idx="1"/>
          </p:nvPr>
        </p:nvSpPr>
        <p:spPr>
          <a:xfrm>
            <a:off x="457200" y="1217800"/>
            <a:ext cx="11191339" cy="4456377"/>
          </a:xfrm>
        </p:spPr>
        <p:txBody>
          <a:bodyPr>
            <a:noAutofit/>
          </a:bodyPr>
          <a:lstStyle/>
          <a:p>
            <a:pPr marL="0" indent="0">
              <a:lnSpc>
                <a:spcPct val="100000"/>
              </a:lnSpc>
              <a:spcBef>
                <a:spcPts val="0"/>
              </a:spcBef>
              <a:buNone/>
            </a:pPr>
            <a:r>
              <a:rPr lang="en-US" sz="1800" b="1" dirty="0">
                <a:ea typeface="Calibri" panose="020F0502020204030204" pitchFamily="34" charset="0"/>
                <a:cs typeface="Calibri" panose="020F0502020204030204" pitchFamily="34" charset="0"/>
              </a:rPr>
              <a:t>Explanation:  </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A uniform per pupil amount for all districts ($8,040 for 2024-25). </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Arrived at through a “Successful Schools Model”—average general education instructional expenditures of districts deemed to be successful on a collection of 8 state assessments. As an “efficiency filter,” only spending by the lower spending half of districts is considered.</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Developed to comply with court requirement to determine the cost of providing a sound basic education. </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Adjusted for inflation by annual change in the nationwide CPI (average of 3.1% annually through 2023-24).</a:t>
            </a:r>
          </a:p>
          <a:p>
            <a:pPr marL="0" indent="0">
              <a:lnSpc>
                <a:spcPct val="100000"/>
              </a:lnSpc>
              <a:spcBef>
                <a:spcPts val="0"/>
              </a:spcBef>
              <a:buNone/>
            </a:pPr>
            <a:r>
              <a:rPr lang="en-US" sz="1800" b="1" dirty="0">
                <a:ea typeface="Calibri" panose="020F0502020204030204" pitchFamily="34" charset="0"/>
                <a:cs typeface="Calibri" panose="020F0502020204030204" pitchFamily="34" charset="0"/>
              </a:rPr>
              <a:t>Common Criticisms:</a:t>
            </a:r>
          </a:p>
          <a:p>
            <a:pPr>
              <a:lnSpc>
                <a:spcPct val="100000"/>
              </a:lnSpc>
              <a:spcBef>
                <a:spcPts val="0"/>
              </a:spcBef>
              <a:spcAft>
                <a:spcPts val="1200"/>
              </a:spcAft>
            </a:pPr>
            <a:r>
              <a:rPr lang="en-US" sz="1800" dirty="0">
                <a:latin typeface="Book Antiqua" panose="02040602050305030304" pitchFamily="18" charset="0"/>
                <a:ea typeface="Calibri" panose="020F0502020204030204" pitchFamily="34" charset="0"/>
                <a:cs typeface="Calibri" panose="020F0502020204030204" pitchFamily="34" charset="0"/>
              </a:rPr>
              <a:t>SSM has not been updated in over 10 years—and can’t be due to changes in state standards and assessments. We and others have suggested that the measure should be tied to high school completion. </a:t>
            </a:r>
          </a:p>
          <a:p>
            <a:pPr>
              <a:lnSpc>
                <a:spcPct val="100000"/>
              </a:lnSpc>
              <a:spcBef>
                <a:spcPts val="0"/>
              </a:spcBef>
              <a:spcAft>
                <a:spcPts val="600"/>
              </a:spcAft>
            </a:pPr>
            <a:r>
              <a:rPr lang="en-US" sz="1800" dirty="0">
                <a:latin typeface="Book Antiqua" panose="02040602050305030304" pitchFamily="18" charset="0"/>
                <a:ea typeface="Calibri" panose="020F0502020204030204" pitchFamily="34" charset="0"/>
                <a:cs typeface="Calibri" panose="020F0502020204030204" pitchFamily="34" charset="0"/>
              </a:rPr>
              <a:t>Also, schools have had to take on additional costs since formula was enacted (e.g., mental health services, school security).</a:t>
            </a:r>
          </a:p>
          <a:p>
            <a:pPr>
              <a:spcBef>
                <a:spcPts val="0"/>
              </a:spcBef>
              <a:spcAft>
                <a:spcPts val="1800"/>
              </a:spcAft>
              <a:buFont typeface="Wingdings" panose="05000000000000000000" pitchFamily="2" charset="2"/>
              <a:buChar char="Ø"/>
            </a:pPr>
            <a:endParaRPr lang="en-US" sz="2000" dirty="0"/>
          </a:p>
          <a:p>
            <a:pPr>
              <a:spcBef>
                <a:spcPts val="0"/>
              </a:spcBef>
              <a:spcAft>
                <a:spcPts val="1800"/>
              </a:spcAft>
              <a:buFont typeface="Wingdings" panose="05000000000000000000" pitchFamily="2" charset="2"/>
              <a:buChar char="Ø"/>
            </a:pPr>
            <a:endParaRPr lang="en-US" sz="2400" dirty="0"/>
          </a:p>
        </p:txBody>
      </p:sp>
      <p:sp>
        <p:nvSpPr>
          <p:cNvPr id="9221" name="Slide Number Placeholder 1">
            <a:extLst>
              <a:ext uri="{FF2B5EF4-FFF2-40B4-BE49-F238E27FC236}">
                <a16:creationId xmlns:a16="http://schemas.microsoft.com/office/drawing/2014/main" id="{CDCFF00C-E660-3734-91A7-71149DF382EC}"/>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25</a:t>
            </a:fld>
            <a:endParaRPr lang="en-US" sz="1600" b="1" dirty="0">
              <a:solidFill>
                <a:srgbClr val="005295"/>
              </a:solidFill>
            </a:endParaRPr>
          </a:p>
        </p:txBody>
      </p:sp>
      <p:sp>
        <p:nvSpPr>
          <p:cNvPr id="2" name="Title 3">
            <a:extLst>
              <a:ext uri="{FF2B5EF4-FFF2-40B4-BE49-F238E27FC236}">
                <a16:creationId xmlns:a16="http://schemas.microsoft.com/office/drawing/2014/main" id="{83CA0470-1252-8F07-D0EB-43C08F7C63B5}"/>
              </a:ext>
            </a:extLst>
          </p:cNvPr>
          <p:cNvSpPr txBox="1">
            <a:spLocks/>
          </p:cNvSpPr>
          <p:nvPr/>
        </p:nvSpPr>
        <p:spPr>
          <a:xfrm>
            <a:off x="396350" y="99949"/>
            <a:ext cx="10996361"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Foundation Amount</a:t>
            </a:r>
            <a:endParaRPr lang="en-US" sz="3200" dirty="0">
              <a:solidFill>
                <a:srgbClr val="005295"/>
              </a:solidFill>
              <a:latin typeface="+mn-lt"/>
            </a:endParaRPr>
          </a:p>
        </p:txBody>
      </p:sp>
      <p:pic>
        <p:nvPicPr>
          <p:cNvPr id="3" name="Picture 2" descr="NYSCOSS_LOGO_stacked.color.jpg">
            <a:extLst>
              <a:ext uri="{FF2B5EF4-FFF2-40B4-BE49-F238E27FC236}">
                <a16:creationId xmlns:a16="http://schemas.microsoft.com/office/drawing/2014/main" id="{63AE9027-2F9D-3CA2-00A0-6AF2F17BF913}"/>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cxnSp>
        <p:nvCxnSpPr>
          <p:cNvPr id="5" name="Straight Connector 4">
            <a:extLst>
              <a:ext uri="{FF2B5EF4-FFF2-40B4-BE49-F238E27FC236}">
                <a16:creationId xmlns:a16="http://schemas.microsoft.com/office/drawing/2014/main" id="{2D0025C0-10F8-E9C3-32AD-E92634585C4B}"/>
              </a:ext>
            </a:extLst>
          </p:cNvPr>
          <p:cNvCxnSpPr>
            <a:cxnSpLocks/>
          </p:cNvCxnSpPr>
          <p:nvPr/>
        </p:nvCxnSpPr>
        <p:spPr>
          <a:xfrm>
            <a:off x="457200" y="1143000"/>
            <a:ext cx="11283351"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89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307607"/>
            <a:ext cx="11272982" cy="3481447"/>
          </a:xfrm>
        </p:spPr>
        <p:txBody>
          <a:bodyPr>
            <a:noAutofit/>
          </a:bodyPr>
          <a:lstStyle/>
          <a:p>
            <a:pPr marL="0" indent="0">
              <a:lnSpc>
                <a:spcPct val="100000"/>
              </a:lnSpc>
              <a:spcBef>
                <a:spcPts val="0"/>
              </a:spcBef>
              <a:buNone/>
            </a:pPr>
            <a:r>
              <a:rPr lang="en-US" sz="1800" b="1" dirty="0"/>
              <a:t>Report Recommendations: </a:t>
            </a:r>
            <a:r>
              <a:rPr lang="en-US" sz="1800" dirty="0">
                <a:latin typeface="Book Antiqua" panose="02040602050305030304" pitchFamily="18" charset="0"/>
              </a:rPr>
              <a:t> </a:t>
            </a:r>
          </a:p>
          <a:p>
            <a:pPr>
              <a:lnSpc>
                <a:spcPct val="100000"/>
              </a:lnSpc>
              <a:spcBef>
                <a:spcPts val="0"/>
              </a:spcBef>
              <a:spcAft>
                <a:spcPts val="1800"/>
              </a:spcAft>
              <a:buFont typeface="Wingdings" panose="05000000000000000000" pitchFamily="2" charset="2"/>
              <a:buChar char="Ø"/>
            </a:pPr>
            <a:r>
              <a:rPr lang="en-US" sz="1800" dirty="0">
                <a:latin typeface="Book Antiqua" panose="02040602050305030304" pitchFamily="18" charset="0"/>
              </a:rPr>
              <a:t>Recognizing other research underway, recommends using 3-year average of results on grades 3-8 ELA and math assessments. Use top 50% performing districts as “successful.” Do not apply “efficiency filter.”</a:t>
            </a:r>
          </a:p>
          <a:p>
            <a:pPr>
              <a:lnSpc>
                <a:spcPct val="100000"/>
              </a:lnSpc>
              <a:spcBef>
                <a:spcPts val="0"/>
              </a:spcBef>
              <a:spcAft>
                <a:spcPts val="1800"/>
              </a:spcAft>
              <a:buFont typeface="Wingdings" panose="05000000000000000000" pitchFamily="2" charset="2"/>
              <a:buChar char="Ø"/>
            </a:pPr>
            <a:r>
              <a:rPr lang="en-US" sz="1800" dirty="0">
                <a:latin typeface="Book Antiqua" panose="02040602050305030304" pitchFamily="18" charset="0"/>
              </a:rPr>
              <a:t>Resulting figure is </a:t>
            </a:r>
            <a:r>
              <a:rPr lang="en-US" sz="1800" i="1" dirty="0">
                <a:effectLst>
                  <a:outerShdw blurRad="38100" dist="38100" dir="2700000" algn="tl">
                    <a:srgbClr val="000000">
                      <a:alpha val="43137"/>
                    </a:srgbClr>
                  </a:outerShdw>
                </a:effectLst>
                <a:latin typeface="Book Antiqua" panose="02040602050305030304" pitchFamily="18" charset="0"/>
              </a:rPr>
              <a:t>less than </a:t>
            </a:r>
            <a:r>
              <a:rPr lang="en-US" sz="1800" dirty="0">
                <a:latin typeface="Book Antiqua" panose="02040602050305030304" pitchFamily="18" charset="0"/>
              </a:rPr>
              <a:t>current $8,040 per pupil—consider “scaling-up” by 1.06, if other reforms are not adopted.</a:t>
            </a:r>
          </a:p>
          <a:p>
            <a:pPr>
              <a:lnSpc>
                <a:spcPct val="100000"/>
              </a:lnSpc>
              <a:spcBef>
                <a:spcPts val="0"/>
              </a:spcBef>
              <a:spcAft>
                <a:spcPts val="1800"/>
              </a:spcAft>
              <a:buFont typeface="Wingdings" panose="05000000000000000000" pitchFamily="2" charset="2"/>
              <a:buChar char="Ø"/>
            </a:pPr>
            <a:r>
              <a:rPr lang="en-US" sz="1800" dirty="0">
                <a:latin typeface="Book Antiqua" panose="02040602050305030304" pitchFamily="18" charset="0"/>
              </a:rPr>
              <a:t>Would </a:t>
            </a:r>
            <a:r>
              <a:rPr lang="en-US" sz="1800" i="1" dirty="0">
                <a:effectLst>
                  <a:outerShdw blurRad="38100" dist="38100" dir="2700000" algn="tl">
                    <a:srgbClr val="000000">
                      <a:alpha val="43137"/>
                    </a:srgbClr>
                  </a:outerShdw>
                </a:effectLst>
                <a:latin typeface="Book Antiqua" panose="02040602050305030304" pitchFamily="18" charset="0"/>
              </a:rPr>
              <a:t>not </a:t>
            </a:r>
            <a:r>
              <a:rPr lang="en-US" sz="1800" dirty="0">
                <a:latin typeface="Book Antiqua" panose="02040602050305030304" pitchFamily="18" charset="0"/>
              </a:rPr>
              <a:t>add new costs in defining the Foundation Amount.</a:t>
            </a:r>
          </a:p>
          <a:p>
            <a:pPr>
              <a:lnSpc>
                <a:spcPct val="100000"/>
              </a:lnSpc>
              <a:spcBef>
                <a:spcPts val="0"/>
              </a:spcBef>
              <a:spcAft>
                <a:spcPts val="1800"/>
              </a:spcAft>
              <a:buFont typeface="Wingdings" panose="05000000000000000000" pitchFamily="2" charset="2"/>
              <a:buChar char="Ø"/>
            </a:pPr>
            <a:r>
              <a:rPr lang="en-US" sz="1800" dirty="0">
                <a:latin typeface="Book Antiqua" panose="02040602050305030304" pitchFamily="18" charset="0"/>
              </a:rPr>
              <a:t>Would use a 5-year average of the Northeast U.S. region CPI as the inflation adjustment.</a:t>
            </a:r>
          </a:p>
          <a:p>
            <a:pPr marL="0" indent="0">
              <a:lnSpc>
                <a:spcPct val="100000"/>
              </a:lnSpc>
              <a:spcBef>
                <a:spcPts val="0"/>
              </a:spcBef>
              <a:spcAft>
                <a:spcPts val="1800"/>
              </a:spcAft>
              <a:buNone/>
            </a:pPr>
            <a:endParaRPr lang="en-US" sz="2000" dirty="0">
              <a:latin typeface="Book Antiqua" panose="02040602050305030304" pitchFamily="18" charset="0"/>
            </a:endParaRPr>
          </a:p>
          <a:p>
            <a:pPr>
              <a:spcBef>
                <a:spcPts val="0"/>
              </a:spcBef>
              <a:spcAft>
                <a:spcPts val="1800"/>
              </a:spcAft>
              <a:buFont typeface="Wingdings" panose="05000000000000000000" pitchFamily="2" charset="2"/>
              <a:buChar char="Ø"/>
            </a:pPr>
            <a:endParaRPr lang="en-US" sz="2000" dirty="0"/>
          </a:p>
          <a:p>
            <a:pPr>
              <a:spcBef>
                <a:spcPts val="0"/>
              </a:spcBef>
              <a:spcAft>
                <a:spcPts val="1800"/>
              </a:spcAft>
              <a:buFont typeface="Wingdings" panose="05000000000000000000" pitchFamily="2" charset="2"/>
              <a:buChar char="Ø"/>
            </a:pPr>
            <a:endParaRPr lang="en-US" sz="2400" dirty="0"/>
          </a:p>
        </p:txBody>
      </p:sp>
      <p:sp>
        <p:nvSpPr>
          <p:cNvPr id="922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26</a:t>
            </a:fld>
            <a:endParaRPr lang="en-US" sz="1600" b="1" dirty="0">
              <a:solidFill>
                <a:srgbClr val="005295"/>
              </a:solidFill>
            </a:endParaRPr>
          </a:p>
        </p:txBody>
      </p:sp>
      <p:sp>
        <p:nvSpPr>
          <p:cNvPr id="2" name="Title 3">
            <a:extLst>
              <a:ext uri="{FF2B5EF4-FFF2-40B4-BE49-F238E27FC236}">
                <a16:creationId xmlns:a16="http://schemas.microsoft.com/office/drawing/2014/main" id="{9672E00D-E835-5B5B-D5B0-D0C144522358}"/>
              </a:ext>
            </a:extLst>
          </p:cNvPr>
          <p:cNvSpPr txBox="1">
            <a:spLocks/>
          </p:cNvSpPr>
          <p:nvPr/>
        </p:nvSpPr>
        <p:spPr>
          <a:xfrm>
            <a:off x="396350" y="99949"/>
            <a:ext cx="10996361"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Foundation Amount, continued…</a:t>
            </a:r>
            <a:endParaRPr lang="en-US" sz="3200" dirty="0">
              <a:solidFill>
                <a:srgbClr val="005295"/>
              </a:solidFill>
              <a:latin typeface="+mn-lt"/>
            </a:endParaRPr>
          </a:p>
        </p:txBody>
      </p:sp>
      <p:pic>
        <p:nvPicPr>
          <p:cNvPr id="3" name="Picture 2" descr="NYSCOSS_LOGO_stacked.color.jpg">
            <a:extLst>
              <a:ext uri="{FF2B5EF4-FFF2-40B4-BE49-F238E27FC236}">
                <a16:creationId xmlns:a16="http://schemas.microsoft.com/office/drawing/2014/main" id="{6FCE0147-CD86-6E29-1EF5-6BCCFCBFC659}"/>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cxnSp>
        <p:nvCxnSpPr>
          <p:cNvPr id="5" name="Straight Connector 4">
            <a:extLst>
              <a:ext uri="{FF2B5EF4-FFF2-40B4-BE49-F238E27FC236}">
                <a16:creationId xmlns:a16="http://schemas.microsoft.com/office/drawing/2014/main" id="{45EF5ABC-8B7E-34B9-B51E-6772D38D5B24}"/>
              </a:ext>
            </a:extLst>
          </p:cNvPr>
          <p:cNvCxnSpPr>
            <a:cxnSpLocks/>
          </p:cNvCxnSpPr>
          <p:nvPr/>
        </p:nvCxnSpPr>
        <p:spPr>
          <a:xfrm>
            <a:off x="457200" y="1143000"/>
            <a:ext cx="11283351"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02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B6605-0A73-1521-4539-E896AA206F6F}"/>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61F2C04-0090-7FD6-767A-7EA782C62C0D}"/>
              </a:ext>
            </a:extLst>
          </p:cNvPr>
          <p:cNvSpPr>
            <a:spLocks noGrp="1"/>
          </p:cNvSpPr>
          <p:nvPr>
            <p:ph idx="1"/>
          </p:nvPr>
        </p:nvSpPr>
        <p:spPr>
          <a:xfrm>
            <a:off x="457200" y="1209634"/>
            <a:ext cx="11191339" cy="4708561"/>
          </a:xfrm>
        </p:spPr>
        <p:txBody>
          <a:bodyPr>
            <a:noAutofit/>
          </a:bodyPr>
          <a:lstStyle/>
          <a:p>
            <a:pPr marL="0" indent="0">
              <a:lnSpc>
                <a:spcPct val="100000"/>
              </a:lnSpc>
              <a:spcBef>
                <a:spcPts val="0"/>
              </a:spcBef>
              <a:spcAft>
                <a:spcPts val="1200"/>
              </a:spcAft>
              <a:buNone/>
            </a:pPr>
            <a:r>
              <a:rPr lang="en-US" sz="1800" b="1" dirty="0">
                <a:ea typeface="Calibri" panose="020F0502020204030204" pitchFamily="34" charset="0"/>
                <a:cs typeface="Calibri" panose="020F0502020204030204" pitchFamily="34" charset="0"/>
              </a:rPr>
              <a:t>Explanation:  </a:t>
            </a:r>
            <a:br>
              <a:rPr lang="en-US" sz="1800" b="1" dirty="0">
                <a:ea typeface="Calibri" panose="020F0502020204030204" pitchFamily="34" charset="0"/>
                <a:cs typeface="Calibri" panose="020F0502020204030204" pitchFamily="34" charset="0"/>
              </a:rPr>
            </a:br>
            <a:r>
              <a:rPr lang="en-US" sz="1800" dirty="0">
                <a:effectLst/>
                <a:latin typeface="Book Antiqua" panose="02040602050305030304" pitchFamily="18" charset="0"/>
              </a:rPr>
              <a:t>Based on four factors:  </a:t>
            </a:r>
          </a:p>
          <a:p>
            <a:pPr>
              <a:lnSpc>
                <a:spcPct val="100000"/>
              </a:lnSpc>
              <a:spcBef>
                <a:spcPts val="0"/>
              </a:spcBef>
              <a:spcAft>
                <a:spcPts val="1200"/>
              </a:spcAft>
              <a:buFont typeface="Wingdings" panose="05000000000000000000" pitchFamily="2" charset="2"/>
              <a:buChar char="Ø"/>
            </a:pPr>
            <a:r>
              <a:rPr lang="en-US" sz="1800" dirty="0">
                <a:effectLst/>
                <a:latin typeface="Book Antiqua" panose="02040602050305030304" pitchFamily="18" charset="0"/>
              </a:rPr>
              <a:t>3-year average % of K-6 Free/Reduced Price Lunch (FRPL) eligible enrollment</a:t>
            </a:r>
          </a:p>
          <a:p>
            <a:pPr>
              <a:lnSpc>
                <a:spcPct val="100000"/>
              </a:lnSpc>
              <a:spcBef>
                <a:spcPts val="0"/>
              </a:spcBef>
              <a:spcAft>
                <a:spcPts val="1200"/>
              </a:spcAft>
              <a:buFont typeface="Wingdings" panose="05000000000000000000" pitchFamily="2" charset="2"/>
              <a:buChar char="Ø"/>
            </a:pPr>
            <a:r>
              <a:rPr lang="en-US" sz="1800" dirty="0">
                <a:effectLst/>
                <a:latin typeface="Book Antiqua" panose="02040602050305030304" pitchFamily="18" charset="0"/>
              </a:rPr>
              <a:t>2000 Census poverty rate</a:t>
            </a:r>
          </a:p>
          <a:p>
            <a:pPr>
              <a:lnSpc>
                <a:spcPct val="100000"/>
              </a:lnSpc>
              <a:spcBef>
                <a:spcPts val="0"/>
              </a:spcBef>
              <a:spcAft>
                <a:spcPts val="1200"/>
              </a:spcAft>
              <a:buFont typeface="Wingdings" panose="05000000000000000000" pitchFamily="2" charset="2"/>
              <a:buChar char="Ø"/>
            </a:pPr>
            <a:r>
              <a:rPr lang="en-US" sz="1800" dirty="0">
                <a:effectLst/>
                <a:latin typeface="Book Antiqua" panose="02040602050305030304" pitchFamily="18" charset="0"/>
              </a:rPr>
              <a:t>% of students who are English Language Learners</a:t>
            </a:r>
          </a:p>
          <a:p>
            <a:pPr>
              <a:lnSpc>
                <a:spcPct val="100000"/>
              </a:lnSpc>
              <a:spcBef>
                <a:spcPts val="0"/>
              </a:spcBef>
              <a:spcAft>
                <a:spcPts val="1800"/>
              </a:spcAft>
              <a:buFont typeface="Wingdings" panose="05000000000000000000" pitchFamily="2" charset="2"/>
              <a:buChar char="Ø"/>
            </a:pPr>
            <a:r>
              <a:rPr lang="en-US" sz="1800" dirty="0">
                <a:effectLst/>
                <a:latin typeface="Book Antiqua" panose="02040602050305030304" pitchFamily="18" charset="0"/>
              </a:rPr>
              <a:t>Sparsity factor (can benefit districts with &lt;25 students per square mile)</a:t>
            </a:r>
          </a:p>
          <a:p>
            <a:pPr marL="0" indent="0">
              <a:lnSpc>
                <a:spcPct val="100000"/>
              </a:lnSpc>
              <a:spcBef>
                <a:spcPts val="0"/>
              </a:spcBef>
              <a:buNone/>
            </a:pPr>
            <a:r>
              <a:rPr lang="en-US" sz="1800" b="1" dirty="0">
                <a:ea typeface="Calibri" panose="020F0502020204030204" pitchFamily="34" charset="0"/>
                <a:cs typeface="Calibri" panose="020F0502020204030204" pitchFamily="34" charset="0"/>
              </a:rPr>
              <a:t>Common Criticisms: </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Impossible to justify using 24-year-old Census data. </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Problems have emerged with using FRPL data. </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Weight given to factors should be re-evaluated (e.g., 0.5 for ELLs)</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Additional student need factors should be considered—concentration of poverty, homelessness, foster care placements, etc.</a:t>
            </a:r>
          </a:p>
          <a:p>
            <a:pPr>
              <a:spcBef>
                <a:spcPts val="0"/>
              </a:spcBef>
              <a:spcAft>
                <a:spcPts val="1800"/>
              </a:spcAft>
              <a:buFont typeface="Wingdings" panose="05000000000000000000" pitchFamily="2" charset="2"/>
              <a:buChar char="Ø"/>
            </a:pPr>
            <a:endParaRPr lang="en-US" sz="2000" dirty="0"/>
          </a:p>
          <a:p>
            <a:pPr>
              <a:spcBef>
                <a:spcPts val="0"/>
              </a:spcBef>
              <a:spcAft>
                <a:spcPts val="1800"/>
              </a:spcAft>
              <a:buFont typeface="Wingdings" panose="05000000000000000000" pitchFamily="2" charset="2"/>
              <a:buChar char="Ø"/>
            </a:pPr>
            <a:endParaRPr lang="en-US" sz="2400" dirty="0"/>
          </a:p>
        </p:txBody>
      </p:sp>
      <p:sp>
        <p:nvSpPr>
          <p:cNvPr id="9221" name="Slide Number Placeholder 1">
            <a:extLst>
              <a:ext uri="{FF2B5EF4-FFF2-40B4-BE49-F238E27FC236}">
                <a16:creationId xmlns:a16="http://schemas.microsoft.com/office/drawing/2014/main" id="{47235627-F005-F546-472A-D141E587E4EB}"/>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27</a:t>
            </a:fld>
            <a:endParaRPr lang="en-US" sz="1600" b="1" dirty="0">
              <a:solidFill>
                <a:srgbClr val="005295"/>
              </a:solidFill>
            </a:endParaRPr>
          </a:p>
        </p:txBody>
      </p:sp>
      <p:sp>
        <p:nvSpPr>
          <p:cNvPr id="2" name="Title 3">
            <a:extLst>
              <a:ext uri="{FF2B5EF4-FFF2-40B4-BE49-F238E27FC236}">
                <a16:creationId xmlns:a16="http://schemas.microsoft.com/office/drawing/2014/main" id="{13BB2561-40E1-686B-8162-249FDBFD84FA}"/>
              </a:ext>
            </a:extLst>
          </p:cNvPr>
          <p:cNvSpPr txBox="1">
            <a:spLocks/>
          </p:cNvSpPr>
          <p:nvPr/>
        </p:nvSpPr>
        <p:spPr>
          <a:xfrm>
            <a:off x="396350" y="99949"/>
            <a:ext cx="10996361"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Pupil Needs Index</a:t>
            </a:r>
            <a:endParaRPr lang="en-US" sz="3200" dirty="0">
              <a:solidFill>
                <a:srgbClr val="005295"/>
              </a:solidFill>
              <a:latin typeface="+mn-lt"/>
            </a:endParaRPr>
          </a:p>
        </p:txBody>
      </p:sp>
      <p:pic>
        <p:nvPicPr>
          <p:cNvPr id="3" name="Picture 2" descr="NYSCOSS_LOGO_stacked.color.jpg">
            <a:extLst>
              <a:ext uri="{FF2B5EF4-FFF2-40B4-BE49-F238E27FC236}">
                <a16:creationId xmlns:a16="http://schemas.microsoft.com/office/drawing/2014/main" id="{86F80914-508D-24D0-695F-E90CEB9FBD44}"/>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cxnSp>
        <p:nvCxnSpPr>
          <p:cNvPr id="5" name="Straight Connector 4">
            <a:extLst>
              <a:ext uri="{FF2B5EF4-FFF2-40B4-BE49-F238E27FC236}">
                <a16:creationId xmlns:a16="http://schemas.microsoft.com/office/drawing/2014/main" id="{DDBCA357-23A3-72C2-EBA9-0557B2BF2C13}"/>
              </a:ext>
            </a:extLst>
          </p:cNvPr>
          <p:cNvCxnSpPr>
            <a:cxnSpLocks/>
          </p:cNvCxnSpPr>
          <p:nvPr/>
        </p:nvCxnSpPr>
        <p:spPr>
          <a:xfrm>
            <a:off x="457200" y="1143000"/>
            <a:ext cx="11283351"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80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02AD6-36E6-CE67-AA96-078216A949DE}"/>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00E3C76-561B-67BF-9AF7-FF0D03AF6F1A}"/>
              </a:ext>
            </a:extLst>
          </p:cNvPr>
          <p:cNvSpPr>
            <a:spLocks noGrp="1"/>
          </p:cNvSpPr>
          <p:nvPr>
            <p:ph idx="1"/>
          </p:nvPr>
        </p:nvSpPr>
        <p:spPr>
          <a:xfrm>
            <a:off x="457200" y="1307607"/>
            <a:ext cx="11272982" cy="3481447"/>
          </a:xfrm>
        </p:spPr>
        <p:txBody>
          <a:bodyPr>
            <a:noAutofit/>
          </a:bodyPr>
          <a:lstStyle/>
          <a:p>
            <a:pPr marL="0" indent="0">
              <a:lnSpc>
                <a:spcPct val="100000"/>
              </a:lnSpc>
              <a:spcBef>
                <a:spcPts val="0"/>
              </a:spcBef>
              <a:buNone/>
            </a:pPr>
            <a:r>
              <a:rPr lang="en-US" sz="1800" b="1" dirty="0"/>
              <a:t>Report Recommendations: </a:t>
            </a:r>
            <a:r>
              <a:rPr lang="en-US" sz="1800" dirty="0">
                <a:latin typeface="Book Antiqua" panose="02040602050305030304" pitchFamily="18" charset="0"/>
              </a:rPr>
              <a:t> </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rPr>
              <a:t>Replace 2000 Census poverty data with 3-year rolling average % of 5-17 year-olds in poverty in Small Area Income and Poverty Estimates (SAIPE) produced by Census Bureau.</a:t>
            </a:r>
          </a:p>
          <a:p>
            <a:pPr lvl="1">
              <a:lnSpc>
                <a:spcPct val="100000"/>
              </a:lnSpc>
              <a:spcBef>
                <a:spcPts val="0"/>
              </a:spcBef>
              <a:spcAft>
                <a:spcPts val="1200"/>
              </a:spcAft>
              <a:buFont typeface="Wingdings" panose="05000000000000000000" pitchFamily="2" charset="2"/>
              <a:buChar char="§"/>
            </a:pPr>
            <a:r>
              <a:rPr lang="en-US" sz="1800" dirty="0">
                <a:latin typeface="Book Antiqua" panose="02040602050305030304" pitchFamily="18" charset="0"/>
              </a:rPr>
              <a:t>Apply variable weight to SAIPE factor—higher weight for higher poverty</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rPr>
              <a:t>Replace FRPL-eligibility with “Economically Disadvantaged” which counts students whose families benefit from one of several economic assistance programs.</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rPr>
              <a:t>Apply variable weight to ELL factor tied to grade level, extent of services,  and years of services – for example, 0.65 for students with interrupted formal education (SIFE) or entering high school.</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rPr>
              <a:t>No immediate change to Sparsity Factor recommended; does recommend direct state support to assist rural districts and consider making sparsity aid a separate formula.</a:t>
            </a:r>
          </a:p>
          <a:p>
            <a:pPr>
              <a:lnSpc>
                <a:spcPct val="100000"/>
              </a:lnSpc>
              <a:spcBef>
                <a:spcPts val="0"/>
              </a:spcBef>
              <a:spcAft>
                <a:spcPts val="1800"/>
              </a:spcAft>
              <a:buFont typeface="Wingdings" panose="05000000000000000000" pitchFamily="2" charset="2"/>
              <a:buChar char="Ø"/>
            </a:pPr>
            <a:endParaRPr lang="en-US" sz="1800" dirty="0">
              <a:latin typeface="Book Antiqua" panose="02040602050305030304" pitchFamily="18" charset="0"/>
            </a:endParaRPr>
          </a:p>
          <a:p>
            <a:pPr marL="0" indent="0">
              <a:lnSpc>
                <a:spcPct val="100000"/>
              </a:lnSpc>
              <a:spcBef>
                <a:spcPts val="0"/>
              </a:spcBef>
              <a:spcAft>
                <a:spcPts val="1800"/>
              </a:spcAft>
              <a:buNone/>
            </a:pPr>
            <a:endParaRPr lang="en-US" sz="2000" dirty="0">
              <a:latin typeface="Book Antiqua" panose="02040602050305030304" pitchFamily="18" charset="0"/>
            </a:endParaRPr>
          </a:p>
          <a:p>
            <a:pPr>
              <a:spcBef>
                <a:spcPts val="0"/>
              </a:spcBef>
              <a:spcAft>
                <a:spcPts val="1800"/>
              </a:spcAft>
              <a:buFont typeface="Wingdings" panose="05000000000000000000" pitchFamily="2" charset="2"/>
              <a:buChar char="Ø"/>
            </a:pPr>
            <a:endParaRPr lang="en-US" sz="2000" dirty="0"/>
          </a:p>
          <a:p>
            <a:pPr>
              <a:spcBef>
                <a:spcPts val="0"/>
              </a:spcBef>
              <a:spcAft>
                <a:spcPts val="1800"/>
              </a:spcAft>
              <a:buFont typeface="Wingdings" panose="05000000000000000000" pitchFamily="2" charset="2"/>
              <a:buChar char="Ø"/>
            </a:pPr>
            <a:endParaRPr lang="en-US" sz="2400" dirty="0"/>
          </a:p>
        </p:txBody>
      </p:sp>
      <p:sp>
        <p:nvSpPr>
          <p:cNvPr id="9221" name="Slide Number Placeholder 1">
            <a:extLst>
              <a:ext uri="{FF2B5EF4-FFF2-40B4-BE49-F238E27FC236}">
                <a16:creationId xmlns:a16="http://schemas.microsoft.com/office/drawing/2014/main" id="{129F0A32-2428-A097-21F9-C76EA9963489}"/>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28</a:t>
            </a:fld>
            <a:endParaRPr lang="en-US" sz="1600" b="1" dirty="0">
              <a:solidFill>
                <a:srgbClr val="005295"/>
              </a:solidFill>
            </a:endParaRPr>
          </a:p>
        </p:txBody>
      </p:sp>
      <p:sp>
        <p:nvSpPr>
          <p:cNvPr id="2" name="Title 3">
            <a:extLst>
              <a:ext uri="{FF2B5EF4-FFF2-40B4-BE49-F238E27FC236}">
                <a16:creationId xmlns:a16="http://schemas.microsoft.com/office/drawing/2014/main" id="{8A84FF6B-8A46-E6D9-5CF6-9C02290A37AC}"/>
              </a:ext>
            </a:extLst>
          </p:cNvPr>
          <p:cNvSpPr txBox="1">
            <a:spLocks/>
          </p:cNvSpPr>
          <p:nvPr/>
        </p:nvSpPr>
        <p:spPr>
          <a:xfrm>
            <a:off x="396350" y="99949"/>
            <a:ext cx="10996361"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Pupil Needs Index, continued…</a:t>
            </a:r>
            <a:endParaRPr lang="en-US" sz="3200" dirty="0">
              <a:solidFill>
                <a:srgbClr val="005295"/>
              </a:solidFill>
              <a:latin typeface="+mn-lt"/>
            </a:endParaRPr>
          </a:p>
        </p:txBody>
      </p:sp>
      <p:pic>
        <p:nvPicPr>
          <p:cNvPr id="3" name="Picture 2" descr="NYSCOSS_LOGO_stacked.color.jpg">
            <a:extLst>
              <a:ext uri="{FF2B5EF4-FFF2-40B4-BE49-F238E27FC236}">
                <a16:creationId xmlns:a16="http://schemas.microsoft.com/office/drawing/2014/main" id="{E69600AF-E840-4F0F-0FEE-66AB610C2EC2}"/>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cxnSp>
        <p:nvCxnSpPr>
          <p:cNvPr id="5" name="Straight Connector 4">
            <a:extLst>
              <a:ext uri="{FF2B5EF4-FFF2-40B4-BE49-F238E27FC236}">
                <a16:creationId xmlns:a16="http://schemas.microsoft.com/office/drawing/2014/main" id="{3824EF08-0451-884F-F86B-9588C7CB0BDE}"/>
              </a:ext>
            </a:extLst>
          </p:cNvPr>
          <p:cNvCxnSpPr>
            <a:cxnSpLocks/>
          </p:cNvCxnSpPr>
          <p:nvPr/>
        </p:nvCxnSpPr>
        <p:spPr>
          <a:xfrm>
            <a:off x="457200" y="1143000"/>
            <a:ext cx="11283351"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86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E8A48-72D9-8BEB-1702-B9E4FA40DED6}"/>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AFA7D34-F37A-FB16-40EB-0B46B2B2166C}"/>
              </a:ext>
            </a:extLst>
          </p:cNvPr>
          <p:cNvSpPr>
            <a:spLocks noGrp="1"/>
          </p:cNvSpPr>
          <p:nvPr>
            <p:ph idx="1"/>
          </p:nvPr>
        </p:nvSpPr>
        <p:spPr>
          <a:xfrm>
            <a:off x="457200" y="1209635"/>
            <a:ext cx="11191339" cy="4579006"/>
          </a:xfrm>
        </p:spPr>
        <p:txBody>
          <a:bodyPr>
            <a:noAutofit/>
          </a:bodyPr>
          <a:lstStyle/>
          <a:p>
            <a:pPr marL="0" indent="0">
              <a:lnSpc>
                <a:spcPct val="100000"/>
              </a:lnSpc>
              <a:spcBef>
                <a:spcPts val="0"/>
              </a:spcBef>
              <a:buNone/>
            </a:pPr>
            <a:r>
              <a:rPr lang="en-US" sz="1800" b="1" dirty="0">
                <a:ea typeface="Calibri" panose="020F0502020204030204" pitchFamily="34" charset="0"/>
                <a:cs typeface="Calibri" panose="020F0502020204030204" pitchFamily="34" charset="0"/>
              </a:rPr>
              <a:t>Explanation:  </a:t>
            </a:r>
            <a:endParaRPr lang="en-US" sz="1800" dirty="0">
              <a:effectLst/>
              <a:latin typeface="Book Antiqua" panose="02040602050305030304" pitchFamily="18" charset="0"/>
            </a:endParaRPr>
          </a:p>
          <a:p>
            <a:pPr>
              <a:lnSpc>
                <a:spcPct val="100000"/>
              </a:lnSpc>
              <a:spcBef>
                <a:spcPts val="0"/>
              </a:spcBef>
              <a:spcAft>
                <a:spcPts val="1200"/>
              </a:spcAft>
              <a:buFont typeface="Wingdings" panose="05000000000000000000" pitchFamily="2" charset="2"/>
              <a:buChar char="Ø"/>
            </a:pPr>
            <a:r>
              <a:rPr lang="en-US" sz="1800" dirty="0">
                <a:effectLst/>
                <a:latin typeface="Book Antiqua" panose="02040602050305030304" pitchFamily="18" charset="0"/>
              </a:rPr>
              <a:t>Divides state into 9 regions</a:t>
            </a:r>
          </a:p>
          <a:p>
            <a:pPr>
              <a:lnSpc>
                <a:spcPct val="100000"/>
              </a:lnSpc>
              <a:spcBef>
                <a:spcPts val="0"/>
              </a:spcBef>
              <a:spcAft>
                <a:spcPts val="1200"/>
              </a:spcAft>
              <a:buFont typeface="Wingdings" panose="05000000000000000000" pitchFamily="2" charset="2"/>
              <a:buChar char="Ø"/>
            </a:pPr>
            <a:r>
              <a:rPr lang="en-US" sz="1800" dirty="0">
                <a:effectLst/>
                <a:latin typeface="Book Antiqua" panose="02040602050305030304" pitchFamily="18" charset="0"/>
              </a:rPr>
              <a:t>Index values are based on compensation of workers in occupations with credential requirements similar to those of educators.  </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rPr>
              <a:t>RCI values range from 1.000 for North Country and Mohawk Valley to 1.425 for New York City/Long Island</a:t>
            </a:r>
            <a:endParaRPr lang="en-US" sz="1800" dirty="0">
              <a:effectLst/>
              <a:latin typeface="Book Antiqua" panose="02040602050305030304" pitchFamily="18" charset="0"/>
            </a:endParaRPr>
          </a:p>
          <a:p>
            <a:pPr marL="0" indent="0">
              <a:lnSpc>
                <a:spcPct val="100000"/>
              </a:lnSpc>
              <a:spcBef>
                <a:spcPts val="0"/>
              </a:spcBef>
              <a:buNone/>
            </a:pPr>
            <a:r>
              <a:rPr lang="en-US" sz="1800" b="1" dirty="0">
                <a:ea typeface="Calibri" panose="020F0502020204030204" pitchFamily="34" charset="0"/>
                <a:cs typeface="Calibri" panose="020F0502020204030204" pitchFamily="34" charset="0"/>
              </a:rPr>
              <a:t>Common Criticisms:</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Index values have never been updated (using over 17 year-old data)</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With only 9 large regions, differences in RCI values may not reflect actual cost differences </a:t>
            </a:r>
            <a:r>
              <a:rPr lang="en-US" sz="1800" i="1"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rPr>
              <a:t>within</a:t>
            </a:r>
            <a:r>
              <a:rPr lang="en-US" sz="1800" dirty="0">
                <a:latin typeface="Book Antiqua" panose="02040602050305030304" pitchFamily="18" charset="0"/>
                <a:ea typeface="Calibri" panose="020F0502020204030204" pitchFamily="34" charset="0"/>
                <a:cs typeface="Calibri" panose="020F0502020204030204" pitchFamily="34" charset="0"/>
              </a:rPr>
              <a:t> the region and can result in steep differences </a:t>
            </a:r>
            <a:r>
              <a:rPr lang="en-US" sz="1800" i="1"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rPr>
              <a:t>across regions </a:t>
            </a:r>
            <a:r>
              <a:rPr lang="en-US" sz="1800" dirty="0">
                <a:latin typeface="Book Antiqua" panose="02040602050305030304" pitchFamily="18" charset="0"/>
                <a:ea typeface="Calibri" panose="020F0502020204030204" pitchFamily="34" charset="0"/>
                <a:cs typeface="Calibri" panose="020F0502020204030204" pitchFamily="34" charset="0"/>
              </a:rPr>
              <a:t>for neighboring districts</a:t>
            </a:r>
            <a:endParaRPr lang="en-US" sz="2400" dirty="0"/>
          </a:p>
        </p:txBody>
      </p:sp>
      <p:sp>
        <p:nvSpPr>
          <p:cNvPr id="9221" name="Slide Number Placeholder 1">
            <a:extLst>
              <a:ext uri="{FF2B5EF4-FFF2-40B4-BE49-F238E27FC236}">
                <a16:creationId xmlns:a16="http://schemas.microsoft.com/office/drawing/2014/main" id="{186AAEC9-E84E-67DB-24CE-AEB62E89374B}"/>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29</a:t>
            </a:fld>
            <a:endParaRPr lang="en-US" sz="1600" b="1" dirty="0">
              <a:solidFill>
                <a:srgbClr val="005295"/>
              </a:solidFill>
            </a:endParaRPr>
          </a:p>
        </p:txBody>
      </p:sp>
      <p:sp>
        <p:nvSpPr>
          <p:cNvPr id="2" name="Title 3">
            <a:extLst>
              <a:ext uri="{FF2B5EF4-FFF2-40B4-BE49-F238E27FC236}">
                <a16:creationId xmlns:a16="http://schemas.microsoft.com/office/drawing/2014/main" id="{F9835099-CB9F-BF7A-2403-18FF46548EA5}"/>
              </a:ext>
            </a:extLst>
          </p:cNvPr>
          <p:cNvSpPr txBox="1">
            <a:spLocks/>
          </p:cNvSpPr>
          <p:nvPr/>
        </p:nvSpPr>
        <p:spPr>
          <a:xfrm>
            <a:off x="396350" y="99949"/>
            <a:ext cx="10996361"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Regional Cost Index</a:t>
            </a:r>
            <a:endParaRPr lang="en-US" sz="3200" dirty="0">
              <a:solidFill>
                <a:srgbClr val="005295"/>
              </a:solidFill>
              <a:latin typeface="+mn-lt"/>
            </a:endParaRPr>
          </a:p>
        </p:txBody>
      </p:sp>
      <p:pic>
        <p:nvPicPr>
          <p:cNvPr id="3" name="Picture 2" descr="NYSCOSS_LOGO_stacked.color.jpg">
            <a:extLst>
              <a:ext uri="{FF2B5EF4-FFF2-40B4-BE49-F238E27FC236}">
                <a16:creationId xmlns:a16="http://schemas.microsoft.com/office/drawing/2014/main" id="{D55920B3-BB04-329D-3049-66819B7E61F2}"/>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cxnSp>
        <p:nvCxnSpPr>
          <p:cNvPr id="5" name="Straight Connector 4">
            <a:extLst>
              <a:ext uri="{FF2B5EF4-FFF2-40B4-BE49-F238E27FC236}">
                <a16:creationId xmlns:a16="http://schemas.microsoft.com/office/drawing/2014/main" id="{E068C2F0-DD23-C64B-FBAB-3ECD7F3230D5}"/>
              </a:ext>
            </a:extLst>
          </p:cNvPr>
          <p:cNvCxnSpPr>
            <a:cxnSpLocks/>
          </p:cNvCxnSpPr>
          <p:nvPr/>
        </p:nvCxnSpPr>
        <p:spPr>
          <a:xfrm>
            <a:off x="457200" y="1143000"/>
            <a:ext cx="11283351"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10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3</a:t>
            </a:fld>
            <a:endParaRPr lang="en-US" sz="1600" b="1" dirty="0">
              <a:solidFill>
                <a:srgbClr val="005295"/>
              </a:solidFill>
            </a:endParaRPr>
          </a:p>
        </p:txBody>
      </p:sp>
      <p:sp>
        <p:nvSpPr>
          <p:cNvPr id="2" name="Title 3">
            <a:extLst>
              <a:ext uri="{FF2B5EF4-FFF2-40B4-BE49-F238E27FC236}">
                <a16:creationId xmlns:a16="http://schemas.microsoft.com/office/drawing/2014/main" id="{9672E00D-E835-5B5B-D5B0-D0C144522358}"/>
              </a:ext>
            </a:extLst>
          </p:cNvPr>
          <p:cNvSpPr txBox="1">
            <a:spLocks/>
          </p:cNvSpPr>
          <p:nvPr/>
        </p:nvSpPr>
        <p:spPr>
          <a:xfrm>
            <a:off x="457200" y="204966"/>
            <a:ext cx="10515600" cy="92830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Education and Health Care in the State Budget</a:t>
            </a:r>
            <a:endParaRPr lang="en-US" sz="3200" dirty="0">
              <a:solidFill>
                <a:srgbClr val="005295"/>
              </a:solidFill>
              <a:latin typeface="+mn-lt"/>
            </a:endParaRPr>
          </a:p>
        </p:txBody>
      </p:sp>
      <p:pic>
        <p:nvPicPr>
          <p:cNvPr id="3" name="Picture 2" descr="NYSCOSS_LOGO_stacked.color.jpg">
            <a:extLst>
              <a:ext uri="{FF2B5EF4-FFF2-40B4-BE49-F238E27FC236}">
                <a16:creationId xmlns:a16="http://schemas.microsoft.com/office/drawing/2014/main" id="{812DC25B-C98B-C78A-BC9D-36EABF3F80D0}"/>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cxnSp>
        <p:nvCxnSpPr>
          <p:cNvPr id="34" name="Straight Connector 33">
            <a:extLst>
              <a:ext uri="{FF2B5EF4-FFF2-40B4-BE49-F238E27FC236}">
                <a16:creationId xmlns:a16="http://schemas.microsoft.com/office/drawing/2014/main" id="{ACB5E85A-04D3-D8EE-54DB-E11EA291D4B0}"/>
              </a:ext>
            </a:extLst>
          </p:cNvPr>
          <p:cNvCxnSpPr>
            <a:cxnSpLocks/>
          </p:cNvCxnSpPr>
          <p:nvPr/>
        </p:nvCxnSpPr>
        <p:spPr>
          <a:xfrm>
            <a:off x="457200" y="1143000"/>
            <a:ext cx="11283351"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31F9FCC0-2A93-83C3-1BD9-1F9381D09EBD}"/>
              </a:ext>
            </a:extLst>
          </p:cNvPr>
          <p:cNvGraphicFramePr>
            <a:graphicFrameLocks noGrp="1"/>
          </p:cNvGraphicFramePr>
          <p:nvPr>
            <p:extLst>
              <p:ext uri="{D42A27DB-BD31-4B8C-83A1-F6EECF244321}">
                <p14:modId xmlns:p14="http://schemas.microsoft.com/office/powerpoint/2010/main" val="1788262906"/>
              </p:ext>
            </p:extLst>
          </p:nvPr>
        </p:nvGraphicFramePr>
        <p:xfrm>
          <a:off x="490816" y="1373868"/>
          <a:ext cx="7225553" cy="2590800"/>
        </p:xfrm>
        <a:graphic>
          <a:graphicData uri="http://schemas.openxmlformats.org/drawingml/2006/table">
            <a:tbl>
              <a:tblPr firstRow="1" bandRow="1">
                <a:tableStyleId>{5C22544A-7EE6-4342-B048-85BDC9FD1C3A}</a:tableStyleId>
              </a:tblPr>
              <a:tblGrid>
                <a:gridCol w="2457824">
                  <a:extLst>
                    <a:ext uri="{9D8B030D-6E8A-4147-A177-3AD203B41FA5}">
                      <a16:colId xmlns:a16="http://schemas.microsoft.com/office/drawing/2014/main" val="1727201891"/>
                    </a:ext>
                  </a:extLst>
                </a:gridCol>
                <a:gridCol w="1589243">
                  <a:extLst>
                    <a:ext uri="{9D8B030D-6E8A-4147-A177-3AD203B41FA5}">
                      <a16:colId xmlns:a16="http://schemas.microsoft.com/office/drawing/2014/main" val="1121542186"/>
                    </a:ext>
                  </a:extLst>
                </a:gridCol>
                <a:gridCol w="1589243">
                  <a:extLst>
                    <a:ext uri="{9D8B030D-6E8A-4147-A177-3AD203B41FA5}">
                      <a16:colId xmlns:a16="http://schemas.microsoft.com/office/drawing/2014/main" val="975252158"/>
                    </a:ext>
                  </a:extLst>
                </a:gridCol>
                <a:gridCol w="1589243">
                  <a:extLst>
                    <a:ext uri="{9D8B030D-6E8A-4147-A177-3AD203B41FA5}">
                      <a16:colId xmlns:a16="http://schemas.microsoft.com/office/drawing/2014/main" val="1868755189"/>
                    </a:ext>
                  </a:extLst>
                </a:gridCol>
              </a:tblGrid>
              <a:tr h="370840">
                <a:tc gridSpan="4">
                  <a:txBody>
                    <a:bodyPr/>
                    <a:lstStyle/>
                    <a:p>
                      <a:pPr algn="ctr"/>
                      <a:r>
                        <a:rPr lang="en-US" dirty="0"/>
                        <a:t>Total 2024-25 Disbursements ($ in Billions)</a:t>
                      </a:r>
                    </a:p>
                  </a:txBody>
                  <a:tcPr>
                    <a:solidFill>
                      <a:srgbClr val="005295"/>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509619941"/>
                  </a:ext>
                </a:extLst>
              </a:tr>
              <a:tr h="370840">
                <a:tc>
                  <a:txBody>
                    <a:bodyPr/>
                    <a:lstStyle/>
                    <a:p>
                      <a:endParaRPr lang="en-US" dirty="0">
                        <a:latin typeface="Garamond" panose="02020404030301010803" pitchFamily="18" charset="0"/>
                      </a:endParaRPr>
                    </a:p>
                  </a:txBody>
                  <a:tcPr/>
                </a:tc>
                <a:tc>
                  <a:txBody>
                    <a:bodyPr/>
                    <a:lstStyle/>
                    <a:p>
                      <a:pPr algn="ctr"/>
                      <a:r>
                        <a:rPr lang="en-US" b="1" dirty="0">
                          <a:latin typeface="Garamond" panose="02020404030301010803" pitchFamily="18" charset="0"/>
                        </a:rPr>
                        <a:t>State Funds</a:t>
                      </a:r>
                    </a:p>
                  </a:txBody>
                  <a:tcPr/>
                </a:tc>
                <a:tc>
                  <a:txBody>
                    <a:bodyPr/>
                    <a:lstStyle/>
                    <a:p>
                      <a:pPr algn="ctr"/>
                      <a:r>
                        <a:rPr lang="en-US" b="1" dirty="0">
                          <a:latin typeface="Garamond" panose="02020404030301010803" pitchFamily="18" charset="0"/>
                        </a:rPr>
                        <a:t>Federal Funds</a:t>
                      </a:r>
                    </a:p>
                  </a:txBody>
                  <a:tcPr/>
                </a:tc>
                <a:tc>
                  <a:txBody>
                    <a:bodyPr/>
                    <a:lstStyle/>
                    <a:p>
                      <a:pPr algn="ctr"/>
                      <a:r>
                        <a:rPr lang="en-US" b="1" dirty="0">
                          <a:latin typeface="Garamond" panose="02020404030301010803" pitchFamily="18" charset="0"/>
                        </a:rPr>
                        <a:t>All Funds</a:t>
                      </a:r>
                    </a:p>
                  </a:txBody>
                  <a:tcPr/>
                </a:tc>
                <a:extLst>
                  <a:ext uri="{0D108BD9-81ED-4DB2-BD59-A6C34878D82A}">
                    <a16:rowId xmlns:a16="http://schemas.microsoft.com/office/drawing/2014/main" val="3130542304"/>
                  </a:ext>
                </a:extLst>
              </a:tr>
              <a:tr h="365753">
                <a:tc>
                  <a:txBody>
                    <a:bodyPr/>
                    <a:lstStyle/>
                    <a:p>
                      <a:r>
                        <a:rPr lang="en-US" b="1" dirty="0">
                          <a:latin typeface="Garamond" panose="02020404030301010803" pitchFamily="18" charset="0"/>
                        </a:rPr>
                        <a:t>Total</a:t>
                      </a:r>
                    </a:p>
                  </a:txBody>
                  <a:tcPr/>
                </a:tc>
                <a:tc>
                  <a:txBody>
                    <a:bodyPr/>
                    <a:lstStyle/>
                    <a:p>
                      <a:pPr algn="ctr" fontAlgn="b"/>
                      <a:r>
                        <a:rPr lang="en-US" sz="1800" b="0" i="0" u="none" strike="noStrike" dirty="0">
                          <a:solidFill>
                            <a:srgbClr val="000000"/>
                          </a:solidFill>
                          <a:effectLst/>
                          <a:latin typeface="Garamond" panose="02020404030301010803" pitchFamily="18" charset="0"/>
                        </a:rPr>
                        <a:t>133.3</a:t>
                      </a:r>
                    </a:p>
                  </a:txBody>
                  <a:tcPr marL="7620" marR="7620" marT="7620" marB="0" anchor="b"/>
                </a:tc>
                <a:tc>
                  <a:txBody>
                    <a:bodyPr/>
                    <a:lstStyle/>
                    <a:p>
                      <a:pPr algn="ctr" fontAlgn="b"/>
                      <a:r>
                        <a:rPr lang="en-US" sz="1800" b="0" i="0" u="none" strike="noStrike" dirty="0">
                          <a:solidFill>
                            <a:srgbClr val="000000"/>
                          </a:solidFill>
                          <a:effectLst/>
                          <a:latin typeface="Garamond" panose="02020404030301010803" pitchFamily="18" charset="0"/>
                        </a:rPr>
                        <a:t>110.0</a:t>
                      </a:r>
                    </a:p>
                  </a:txBody>
                  <a:tcPr marL="7620" marR="7620" marT="7620" marB="0" anchor="b"/>
                </a:tc>
                <a:tc>
                  <a:txBody>
                    <a:bodyPr/>
                    <a:lstStyle/>
                    <a:p>
                      <a:pPr algn="ctr" fontAlgn="b"/>
                      <a:r>
                        <a:rPr lang="en-US" sz="1800" b="0" i="0" u="none" strike="noStrike" dirty="0">
                          <a:solidFill>
                            <a:srgbClr val="000000"/>
                          </a:solidFill>
                          <a:effectLst/>
                          <a:latin typeface="Garamond" panose="02020404030301010803" pitchFamily="18" charset="0"/>
                        </a:rPr>
                        <a:t>243.4</a:t>
                      </a:r>
                    </a:p>
                  </a:txBody>
                  <a:tcPr marL="7620" marR="7620" marT="7620" marB="0" anchor="b"/>
                </a:tc>
                <a:extLst>
                  <a:ext uri="{0D108BD9-81ED-4DB2-BD59-A6C34878D82A}">
                    <a16:rowId xmlns:a16="http://schemas.microsoft.com/office/drawing/2014/main" val="2495886612"/>
                  </a:ext>
                </a:extLst>
              </a:tr>
              <a:tr h="370840">
                <a:tc>
                  <a:txBody>
                    <a:bodyPr/>
                    <a:lstStyle/>
                    <a:p>
                      <a:r>
                        <a:rPr lang="en-US" dirty="0">
                          <a:latin typeface="Garamond" panose="02020404030301010803" pitchFamily="18" charset="0"/>
                        </a:rPr>
                        <a:t>Education Department</a:t>
                      </a:r>
                    </a:p>
                  </a:txBody>
                  <a:tcPr/>
                </a:tc>
                <a:tc>
                  <a:txBody>
                    <a:bodyPr/>
                    <a:lstStyle/>
                    <a:p>
                      <a:pPr algn="ctr" fontAlgn="b"/>
                      <a:r>
                        <a:rPr lang="en-US" sz="1800" b="0" i="0" u="none" strike="noStrike" dirty="0">
                          <a:solidFill>
                            <a:srgbClr val="000000"/>
                          </a:solidFill>
                          <a:effectLst/>
                          <a:latin typeface="Garamond" panose="02020404030301010803" pitchFamily="18" charset="0"/>
                        </a:rPr>
                        <a:t>39.8</a:t>
                      </a:r>
                    </a:p>
                  </a:txBody>
                  <a:tcPr marL="7620" marR="7620" marT="7620" marB="0" anchor="b"/>
                </a:tc>
                <a:tc>
                  <a:txBody>
                    <a:bodyPr/>
                    <a:lstStyle/>
                    <a:p>
                      <a:pPr algn="ctr" fontAlgn="b"/>
                      <a:r>
                        <a:rPr lang="en-US" sz="1800" b="0" i="0" u="none" strike="noStrike" dirty="0">
                          <a:solidFill>
                            <a:srgbClr val="000000"/>
                          </a:solidFill>
                          <a:effectLst/>
                          <a:latin typeface="Garamond" panose="02020404030301010803" pitchFamily="18" charset="0"/>
                        </a:rPr>
                        <a:t>9.2</a:t>
                      </a:r>
                    </a:p>
                  </a:txBody>
                  <a:tcPr marL="7620" marR="7620" marT="7620" marB="0" anchor="b"/>
                </a:tc>
                <a:tc>
                  <a:txBody>
                    <a:bodyPr/>
                    <a:lstStyle/>
                    <a:p>
                      <a:pPr algn="ctr" fontAlgn="b"/>
                      <a:r>
                        <a:rPr lang="en-US" sz="1800" b="0" i="0" u="none" strike="noStrike">
                          <a:solidFill>
                            <a:srgbClr val="000000"/>
                          </a:solidFill>
                          <a:effectLst/>
                          <a:latin typeface="Garamond" panose="02020404030301010803" pitchFamily="18" charset="0"/>
                        </a:rPr>
                        <a:t>49.0</a:t>
                      </a:r>
                    </a:p>
                  </a:txBody>
                  <a:tcPr marL="7620" marR="7620" marT="7620" marB="0" anchor="b"/>
                </a:tc>
                <a:extLst>
                  <a:ext uri="{0D108BD9-81ED-4DB2-BD59-A6C34878D82A}">
                    <a16:rowId xmlns:a16="http://schemas.microsoft.com/office/drawing/2014/main" val="9624244"/>
                  </a:ext>
                </a:extLst>
              </a:tr>
              <a:tr h="370840">
                <a:tc>
                  <a:txBody>
                    <a:bodyPr/>
                    <a:lstStyle/>
                    <a:p>
                      <a:r>
                        <a:rPr lang="en-US" dirty="0">
                          <a:latin typeface="Garamond" panose="02020404030301010803" pitchFamily="18" charset="0"/>
                        </a:rPr>
                        <a:t>Health Department</a:t>
                      </a:r>
                    </a:p>
                  </a:txBody>
                  <a:tcPr/>
                </a:tc>
                <a:tc>
                  <a:txBody>
                    <a:bodyPr/>
                    <a:lstStyle/>
                    <a:p>
                      <a:pPr algn="ctr" fontAlgn="b"/>
                      <a:r>
                        <a:rPr lang="en-US" sz="1800" b="0" i="0" u="none" strike="noStrike" dirty="0">
                          <a:solidFill>
                            <a:srgbClr val="000000"/>
                          </a:solidFill>
                          <a:effectLst/>
                          <a:latin typeface="Garamond" panose="02020404030301010803" pitchFamily="18" charset="0"/>
                        </a:rPr>
                        <a:t>34.6</a:t>
                      </a:r>
                    </a:p>
                  </a:txBody>
                  <a:tcPr marL="7620" marR="7620" marT="7620" marB="0" anchor="b"/>
                </a:tc>
                <a:tc>
                  <a:txBody>
                    <a:bodyPr/>
                    <a:lstStyle/>
                    <a:p>
                      <a:pPr algn="ctr" fontAlgn="b"/>
                      <a:r>
                        <a:rPr lang="en-US" sz="1800" b="0" i="0" u="none" strike="noStrike" dirty="0">
                          <a:solidFill>
                            <a:srgbClr val="000000"/>
                          </a:solidFill>
                          <a:effectLst/>
                          <a:latin typeface="Garamond" panose="02020404030301010803" pitchFamily="18" charset="0"/>
                        </a:rPr>
                        <a:t>73.1</a:t>
                      </a:r>
                    </a:p>
                  </a:txBody>
                  <a:tcPr marL="7620" marR="7620" marT="7620" marB="0" anchor="b"/>
                </a:tc>
                <a:tc>
                  <a:txBody>
                    <a:bodyPr/>
                    <a:lstStyle/>
                    <a:p>
                      <a:pPr algn="ctr" fontAlgn="b"/>
                      <a:r>
                        <a:rPr lang="en-US" sz="1800" b="0" i="0" u="none" strike="noStrike">
                          <a:solidFill>
                            <a:srgbClr val="000000"/>
                          </a:solidFill>
                          <a:effectLst/>
                          <a:latin typeface="Garamond" panose="02020404030301010803" pitchFamily="18" charset="0"/>
                        </a:rPr>
                        <a:t>107.7</a:t>
                      </a:r>
                    </a:p>
                  </a:txBody>
                  <a:tcPr marL="7620" marR="7620" marT="7620" marB="0" anchor="b"/>
                </a:tc>
                <a:extLst>
                  <a:ext uri="{0D108BD9-81ED-4DB2-BD59-A6C34878D82A}">
                    <a16:rowId xmlns:a16="http://schemas.microsoft.com/office/drawing/2014/main" val="3625683107"/>
                  </a:ext>
                </a:extLst>
              </a:tr>
              <a:tr h="370840">
                <a:tc>
                  <a:txBody>
                    <a:bodyPr/>
                    <a:lstStyle/>
                    <a:p>
                      <a:r>
                        <a:rPr lang="en-US" dirty="0">
                          <a:latin typeface="Garamond" panose="02020404030301010803" pitchFamily="18" charset="0"/>
                        </a:rPr>
                        <a:t>Everything Else</a:t>
                      </a:r>
                    </a:p>
                  </a:txBody>
                  <a:tcPr/>
                </a:tc>
                <a:tc>
                  <a:txBody>
                    <a:bodyPr/>
                    <a:lstStyle/>
                    <a:p>
                      <a:pPr algn="ctr" fontAlgn="b"/>
                      <a:r>
                        <a:rPr lang="en-US" sz="1800" b="0" i="0" u="none" strike="noStrike">
                          <a:solidFill>
                            <a:srgbClr val="000000"/>
                          </a:solidFill>
                          <a:effectLst/>
                          <a:latin typeface="Garamond" panose="02020404030301010803" pitchFamily="18" charset="0"/>
                        </a:rPr>
                        <a:t>59.0</a:t>
                      </a:r>
                    </a:p>
                  </a:txBody>
                  <a:tcPr marL="7620" marR="7620" marT="7620" marB="0" anchor="b"/>
                </a:tc>
                <a:tc>
                  <a:txBody>
                    <a:bodyPr/>
                    <a:lstStyle/>
                    <a:p>
                      <a:pPr algn="ctr" fontAlgn="b"/>
                      <a:r>
                        <a:rPr lang="en-US" sz="1800" b="0" i="0" u="none" strike="noStrike" dirty="0">
                          <a:solidFill>
                            <a:srgbClr val="000000"/>
                          </a:solidFill>
                          <a:effectLst/>
                          <a:latin typeface="Garamond" panose="02020404030301010803" pitchFamily="18" charset="0"/>
                        </a:rPr>
                        <a:t>27.7</a:t>
                      </a:r>
                    </a:p>
                  </a:txBody>
                  <a:tcPr marL="7620" marR="7620" marT="7620" marB="0" anchor="b"/>
                </a:tc>
                <a:tc>
                  <a:txBody>
                    <a:bodyPr/>
                    <a:lstStyle/>
                    <a:p>
                      <a:pPr algn="ctr" fontAlgn="b"/>
                      <a:r>
                        <a:rPr lang="en-US" sz="1800" b="0" i="0" u="none" strike="noStrike" dirty="0">
                          <a:solidFill>
                            <a:srgbClr val="000000"/>
                          </a:solidFill>
                          <a:effectLst/>
                          <a:latin typeface="Garamond" panose="02020404030301010803" pitchFamily="18" charset="0"/>
                        </a:rPr>
                        <a:t>86.7</a:t>
                      </a:r>
                    </a:p>
                  </a:txBody>
                  <a:tcPr marL="7620" marR="7620" marT="7620" marB="0" anchor="b"/>
                </a:tc>
                <a:extLst>
                  <a:ext uri="{0D108BD9-81ED-4DB2-BD59-A6C34878D82A}">
                    <a16:rowId xmlns:a16="http://schemas.microsoft.com/office/drawing/2014/main" val="1259241178"/>
                  </a:ext>
                </a:extLst>
              </a:tr>
              <a:tr h="370840">
                <a:tc gridSpan="4">
                  <a:txBody>
                    <a:bodyPr/>
                    <a:lstStyle/>
                    <a:p>
                      <a:r>
                        <a:rPr lang="en-US" sz="1400" b="1">
                          <a:latin typeface="Garamond" panose="02020404030301010803" pitchFamily="18" charset="0"/>
                        </a:rPr>
                        <a:t>SOURCE:</a:t>
                      </a:r>
                      <a:r>
                        <a:rPr lang="en-US" sz="1400">
                          <a:latin typeface="Garamond" panose="02020404030301010803" pitchFamily="18" charset="0"/>
                        </a:rPr>
                        <a:t> Compiled from NYSDOB 2025-26 Executive Budget Financial Plan</a:t>
                      </a:r>
                      <a:endParaRPr lang="en-US" sz="1400" dirty="0">
                        <a:latin typeface="Garamond" panose="02020404030301010803" pitchFamily="18" charset="0"/>
                      </a:endParaRP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511931395"/>
                  </a:ext>
                </a:extLst>
              </a:tr>
            </a:tbl>
          </a:graphicData>
        </a:graphic>
      </p:graphicFrame>
      <p:graphicFrame>
        <p:nvGraphicFramePr>
          <p:cNvPr id="10" name="Table 9">
            <a:extLst>
              <a:ext uri="{FF2B5EF4-FFF2-40B4-BE49-F238E27FC236}">
                <a16:creationId xmlns:a16="http://schemas.microsoft.com/office/drawing/2014/main" id="{F9710F04-893C-DFDB-BE30-0AB3628EEA34}"/>
              </a:ext>
            </a:extLst>
          </p:cNvPr>
          <p:cNvGraphicFramePr>
            <a:graphicFrameLocks noGrp="1"/>
          </p:cNvGraphicFramePr>
          <p:nvPr>
            <p:extLst>
              <p:ext uri="{D42A27DB-BD31-4B8C-83A1-F6EECF244321}">
                <p14:modId xmlns:p14="http://schemas.microsoft.com/office/powerpoint/2010/main" val="3128595610"/>
              </p:ext>
            </p:extLst>
          </p:nvPr>
        </p:nvGraphicFramePr>
        <p:xfrm>
          <a:off x="2346511" y="4244340"/>
          <a:ext cx="3514165" cy="2001520"/>
        </p:xfrm>
        <a:graphic>
          <a:graphicData uri="http://schemas.openxmlformats.org/drawingml/2006/table">
            <a:tbl>
              <a:tblPr firstRow="1" bandRow="1">
                <a:tableStyleId>{5C22544A-7EE6-4342-B048-85BDC9FD1C3A}</a:tableStyleId>
              </a:tblPr>
              <a:tblGrid>
                <a:gridCol w="2070848">
                  <a:extLst>
                    <a:ext uri="{9D8B030D-6E8A-4147-A177-3AD203B41FA5}">
                      <a16:colId xmlns:a16="http://schemas.microsoft.com/office/drawing/2014/main" val="4275289987"/>
                    </a:ext>
                  </a:extLst>
                </a:gridCol>
                <a:gridCol w="1443317">
                  <a:extLst>
                    <a:ext uri="{9D8B030D-6E8A-4147-A177-3AD203B41FA5}">
                      <a16:colId xmlns:a16="http://schemas.microsoft.com/office/drawing/2014/main" val="3742648570"/>
                    </a:ext>
                  </a:extLst>
                </a:gridCol>
              </a:tblGrid>
              <a:tr h="370840">
                <a:tc>
                  <a:txBody>
                    <a:bodyPr/>
                    <a:lstStyle/>
                    <a:p>
                      <a:r>
                        <a:rPr lang="en-US" dirty="0"/>
                        <a:t>Program</a:t>
                      </a:r>
                    </a:p>
                  </a:txBody>
                  <a:tcPr>
                    <a:solidFill>
                      <a:srgbClr val="005295"/>
                    </a:solidFill>
                  </a:tcPr>
                </a:tc>
                <a:tc>
                  <a:txBody>
                    <a:bodyPr/>
                    <a:lstStyle/>
                    <a:p>
                      <a:pPr algn="ctr"/>
                      <a:r>
                        <a:rPr lang="en-US" dirty="0"/>
                        <a:t>Enrollees</a:t>
                      </a:r>
                    </a:p>
                  </a:txBody>
                  <a:tcPr>
                    <a:solidFill>
                      <a:srgbClr val="005295"/>
                    </a:solidFill>
                  </a:tcPr>
                </a:tc>
                <a:extLst>
                  <a:ext uri="{0D108BD9-81ED-4DB2-BD59-A6C34878D82A}">
                    <a16:rowId xmlns:a16="http://schemas.microsoft.com/office/drawing/2014/main" val="1675906683"/>
                  </a:ext>
                </a:extLst>
              </a:tr>
              <a:tr h="370840">
                <a:tc>
                  <a:txBody>
                    <a:bodyPr/>
                    <a:lstStyle/>
                    <a:p>
                      <a:r>
                        <a:rPr lang="en-US" dirty="0">
                          <a:latin typeface="Garamond" panose="02020404030301010803" pitchFamily="18" charset="0"/>
                        </a:rPr>
                        <a:t>Medicaid</a:t>
                      </a:r>
                    </a:p>
                  </a:txBody>
                  <a:tcPr/>
                </a:tc>
                <a:tc>
                  <a:txBody>
                    <a:bodyPr/>
                    <a:lstStyle/>
                    <a:p>
                      <a:pPr algn="ctr" fontAlgn="b"/>
                      <a:r>
                        <a:rPr lang="en-US" sz="1800" b="0" i="0" u="none" strike="noStrike" dirty="0">
                          <a:solidFill>
                            <a:srgbClr val="000000"/>
                          </a:solidFill>
                          <a:effectLst/>
                          <a:latin typeface="Garamond" panose="02020404030301010803" pitchFamily="18" charset="0"/>
                        </a:rPr>
                        <a:t>7,013,685</a:t>
                      </a:r>
                    </a:p>
                  </a:txBody>
                  <a:tcPr marL="7620" marR="7620" marT="7620" marB="0" anchor="b"/>
                </a:tc>
                <a:extLst>
                  <a:ext uri="{0D108BD9-81ED-4DB2-BD59-A6C34878D82A}">
                    <a16:rowId xmlns:a16="http://schemas.microsoft.com/office/drawing/2014/main" val="864707007"/>
                  </a:ext>
                </a:extLst>
              </a:tr>
              <a:tr h="370840">
                <a:tc>
                  <a:txBody>
                    <a:bodyPr/>
                    <a:lstStyle/>
                    <a:p>
                      <a:r>
                        <a:rPr lang="en-US" dirty="0">
                          <a:latin typeface="Garamond" panose="02020404030301010803" pitchFamily="18" charset="0"/>
                        </a:rPr>
                        <a:t>Essential Plan</a:t>
                      </a:r>
                    </a:p>
                  </a:txBody>
                  <a:tcPr/>
                </a:tc>
                <a:tc>
                  <a:txBody>
                    <a:bodyPr/>
                    <a:lstStyle/>
                    <a:p>
                      <a:pPr algn="ctr" fontAlgn="b"/>
                      <a:r>
                        <a:rPr lang="en-US" sz="1800" b="0" i="0" u="none" strike="noStrike" dirty="0">
                          <a:solidFill>
                            <a:srgbClr val="000000"/>
                          </a:solidFill>
                          <a:effectLst/>
                          <a:latin typeface="Garamond" panose="02020404030301010803" pitchFamily="18" charset="0"/>
                        </a:rPr>
                        <a:t>1,457,388</a:t>
                      </a:r>
                    </a:p>
                  </a:txBody>
                  <a:tcPr marL="7620" marR="7620" marT="7620" marB="0" anchor="b"/>
                </a:tc>
                <a:extLst>
                  <a:ext uri="{0D108BD9-81ED-4DB2-BD59-A6C34878D82A}">
                    <a16:rowId xmlns:a16="http://schemas.microsoft.com/office/drawing/2014/main" val="2225098344"/>
                  </a:ext>
                </a:extLst>
              </a:tr>
              <a:tr h="370840">
                <a:tc>
                  <a:txBody>
                    <a:bodyPr/>
                    <a:lstStyle/>
                    <a:p>
                      <a:r>
                        <a:rPr lang="en-US" dirty="0">
                          <a:latin typeface="Garamond" panose="02020404030301010803" pitchFamily="18" charset="0"/>
                        </a:rPr>
                        <a:t>Child Health Plus</a:t>
                      </a:r>
                    </a:p>
                  </a:txBody>
                  <a:tcPr/>
                </a:tc>
                <a:tc>
                  <a:txBody>
                    <a:bodyPr/>
                    <a:lstStyle/>
                    <a:p>
                      <a:pPr algn="ctr" fontAlgn="b"/>
                      <a:r>
                        <a:rPr lang="en-US" sz="1800" b="0" i="0" u="none" strike="noStrike" dirty="0">
                          <a:solidFill>
                            <a:srgbClr val="000000"/>
                          </a:solidFill>
                          <a:effectLst/>
                          <a:latin typeface="Garamond" panose="02020404030301010803" pitchFamily="18" charset="0"/>
                        </a:rPr>
                        <a:t>589,012</a:t>
                      </a:r>
                    </a:p>
                  </a:txBody>
                  <a:tcPr marL="7620" marR="7620" marT="7620" marB="0" anchor="b"/>
                </a:tc>
                <a:extLst>
                  <a:ext uri="{0D108BD9-81ED-4DB2-BD59-A6C34878D82A}">
                    <a16:rowId xmlns:a16="http://schemas.microsoft.com/office/drawing/2014/main" val="793316726"/>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Garamond" panose="02020404030301010803" pitchFamily="18" charset="0"/>
                        </a:rPr>
                        <a:t>SOURCE:</a:t>
                      </a:r>
                      <a:r>
                        <a:rPr lang="en-US" sz="1400" dirty="0">
                          <a:latin typeface="Garamond" panose="02020404030301010803" pitchFamily="18" charset="0"/>
                        </a:rPr>
                        <a:t> NYSDOB 2025-26 Executive Budget Financial Plan</a:t>
                      </a:r>
                    </a:p>
                  </a:txBody>
                  <a:tcPr>
                    <a:solidFill>
                      <a:schemeClr val="bg1"/>
                    </a:solidFill>
                  </a:tcPr>
                </a:tc>
                <a:tc hMerge="1">
                  <a:txBody>
                    <a:bodyPr/>
                    <a:lstStyle/>
                    <a:p>
                      <a:pPr algn="ctr" fontAlgn="b"/>
                      <a:endParaRPr lang="en-US" sz="1800" b="0" i="0" u="none" strike="noStrike" dirty="0">
                        <a:solidFill>
                          <a:srgbClr val="000000"/>
                        </a:solidFill>
                        <a:effectLst/>
                        <a:latin typeface="Garamond" panose="02020404030301010803" pitchFamily="18" charset="0"/>
                      </a:endParaRPr>
                    </a:p>
                  </a:txBody>
                  <a:tcPr marL="7620" marR="7620" marT="7620" marB="0" anchor="b"/>
                </a:tc>
                <a:extLst>
                  <a:ext uri="{0D108BD9-81ED-4DB2-BD59-A6C34878D82A}">
                    <a16:rowId xmlns:a16="http://schemas.microsoft.com/office/drawing/2014/main" val="2914482672"/>
                  </a:ext>
                </a:extLst>
              </a:tr>
            </a:tbl>
          </a:graphicData>
        </a:graphic>
      </p:graphicFrame>
      <p:sp>
        <p:nvSpPr>
          <p:cNvPr id="11" name="Right Brace 10">
            <a:extLst>
              <a:ext uri="{FF2B5EF4-FFF2-40B4-BE49-F238E27FC236}">
                <a16:creationId xmlns:a16="http://schemas.microsoft.com/office/drawing/2014/main" id="{0D22DF93-034B-B0E4-79AD-A46FCB720432}"/>
              </a:ext>
            </a:extLst>
          </p:cNvPr>
          <p:cNvSpPr/>
          <p:nvPr/>
        </p:nvSpPr>
        <p:spPr>
          <a:xfrm>
            <a:off x="5878606" y="4244342"/>
            <a:ext cx="273424" cy="147065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4C7B54A6-5D61-EFB2-1802-5CCFDCA316AE}"/>
              </a:ext>
            </a:extLst>
          </p:cNvPr>
          <p:cNvSpPr txBox="1"/>
          <p:nvPr/>
        </p:nvSpPr>
        <p:spPr>
          <a:xfrm>
            <a:off x="6275291" y="4553270"/>
            <a:ext cx="3296773" cy="830997"/>
          </a:xfrm>
          <a:prstGeom prst="rect">
            <a:avLst/>
          </a:prstGeom>
          <a:noFill/>
        </p:spPr>
        <p:txBody>
          <a:bodyPr wrap="square" lIns="0" tIns="0" bIns="0" rtlCol="0">
            <a:spAutoFit/>
          </a:bodyPr>
          <a:lstStyle/>
          <a:p>
            <a:r>
              <a:rPr lang="en-US" i="1" dirty="0">
                <a:effectLst>
                  <a:outerShdw blurRad="38100" dist="38100" dir="2700000" algn="tl">
                    <a:srgbClr val="000000">
                      <a:alpha val="43137"/>
                    </a:srgbClr>
                  </a:outerShdw>
                </a:effectLst>
                <a:latin typeface="Garamond" panose="02020404030301010803" pitchFamily="18" charset="0"/>
              </a:rPr>
              <a:t>9 million New Yorkers rely on state programs for health insurance—federal aid accounts for nearly $80 billion of cost</a:t>
            </a:r>
          </a:p>
        </p:txBody>
      </p:sp>
      <p:sp>
        <p:nvSpPr>
          <p:cNvPr id="15" name="Right Brace 14">
            <a:extLst>
              <a:ext uri="{FF2B5EF4-FFF2-40B4-BE49-F238E27FC236}">
                <a16:creationId xmlns:a16="http://schemas.microsoft.com/office/drawing/2014/main" id="{09C2BF91-B2E8-9D2A-3FEC-1DFE39F419A2}"/>
              </a:ext>
            </a:extLst>
          </p:cNvPr>
          <p:cNvSpPr/>
          <p:nvPr/>
        </p:nvSpPr>
        <p:spPr>
          <a:xfrm>
            <a:off x="7781026" y="2494010"/>
            <a:ext cx="234184" cy="76676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50470B25-E002-9CC3-341E-D6FAD06F3BF8}"/>
              </a:ext>
            </a:extLst>
          </p:cNvPr>
          <p:cNvSpPr txBox="1"/>
          <p:nvPr/>
        </p:nvSpPr>
        <p:spPr>
          <a:xfrm>
            <a:off x="8079867" y="2406631"/>
            <a:ext cx="3296773" cy="830997"/>
          </a:xfrm>
          <a:prstGeom prst="rect">
            <a:avLst/>
          </a:prstGeom>
          <a:noFill/>
        </p:spPr>
        <p:txBody>
          <a:bodyPr wrap="square" lIns="0" tIns="0" bIns="0" rtlCol="0">
            <a:spAutoFit/>
          </a:bodyPr>
          <a:lstStyle/>
          <a:p>
            <a:r>
              <a:rPr lang="en-US" i="1" dirty="0">
                <a:effectLst>
                  <a:outerShdw blurRad="38100" dist="38100" dir="2700000" algn="tl">
                    <a:srgbClr val="000000">
                      <a:alpha val="43137"/>
                    </a:srgbClr>
                  </a:outerShdw>
                </a:effectLst>
                <a:latin typeface="Garamond" panose="02020404030301010803" pitchFamily="18" charset="0"/>
              </a:rPr>
              <a:t>Education and health care account for 56% of state-funded spending and 64% of all funds spending</a:t>
            </a:r>
          </a:p>
        </p:txBody>
      </p:sp>
    </p:spTree>
    <p:extLst>
      <p:ext uri="{BB962C8B-B14F-4D97-AF65-F5344CB8AC3E}">
        <p14:creationId xmlns:p14="http://schemas.microsoft.com/office/powerpoint/2010/main" val="176981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3" grpId="1"/>
      <p:bldP spid="15" grpId="0" animBg="1"/>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80506-7206-CB8C-346F-47A5D9C4D7F2}"/>
            </a:ext>
          </a:extLst>
        </p:cNvPr>
        <p:cNvGrpSpPr/>
        <p:nvPr/>
      </p:nvGrpSpPr>
      <p:grpSpPr>
        <a:xfrm>
          <a:off x="0" y="0"/>
          <a:ext cx="0" cy="0"/>
          <a:chOff x="0" y="0"/>
          <a:chExt cx="0" cy="0"/>
        </a:xfrm>
      </p:grpSpPr>
      <p:sp>
        <p:nvSpPr>
          <p:cNvPr id="9221" name="Slide Number Placeholder 1">
            <a:extLst>
              <a:ext uri="{FF2B5EF4-FFF2-40B4-BE49-F238E27FC236}">
                <a16:creationId xmlns:a16="http://schemas.microsoft.com/office/drawing/2014/main" id="{8DEFD552-4668-E45A-CAA5-4AB580C1C41C}"/>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30</a:t>
            </a:fld>
            <a:endParaRPr lang="en-US" sz="1600" b="1" dirty="0">
              <a:solidFill>
                <a:srgbClr val="005295"/>
              </a:solidFill>
            </a:endParaRPr>
          </a:p>
        </p:txBody>
      </p:sp>
      <p:sp>
        <p:nvSpPr>
          <p:cNvPr id="2" name="Title 3">
            <a:extLst>
              <a:ext uri="{FF2B5EF4-FFF2-40B4-BE49-F238E27FC236}">
                <a16:creationId xmlns:a16="http://schemas.microsoft.com/office/drawing/2014/main" id="{F5E83F39-7734-3FC6-8F67-BD80BB3C350D}"/>
              </a:ext>
            </a:extLst>
          </p:cNvPr>
          <p:cNvSpPr txBox="1">
            <a:spLocks/>
          </p:cNvSpPr>
          <p:nvPr/>
        </p:nvSpPr>
        <p:spPr>
          <a:xfrm>
            <a:off x="396350" y="99949"/>
            <a:ext cx="10996361"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Regional Cost Index, continued…</a:t>
            </a:r>
            <a:endParaRPr lang="en-US" sz="3200" dirty="0">
              <a:solidFill>
                <a:srgbClr val="005295"/>
              </a:solidFill>
              <a:latin typeface="+mn-lt"/>
            </a:endParaRPr>
          </a:p>
        </p:txBody>
      </p:sp>
      <p:pic>
        <p:nvPicPr>
          <p:cNvPr id="3" name="Picture 2" descr="NYSCOSS_LOGO_stacked.color.jpg">
            <a:extLst>
              <a:ext uri="{FF2B5EF4-FFF2-40B4-BE49-F238E27FC236}">
                <a16:creationId xmlns:a16="http://schemas.microsoft.com/office/drawing/2014/main" id="{FE740529-E242-111F-B5E7-2E19C8ECE9BB}"/>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graphicFrame>
        <p:nvGraphicFramePr>
          <p:cNvPr id="7" name="Content Placeholder 6">
            <a:extLst>
              <a:ext uri="{FF2B5EF4-FFF2-40B4-BE49-F238E27FC236}">
                <a16:creationId xmlns:a16="http://schemas.microsoft.com/office/drawing/2014/main" id="{E211BF16-F6C2-7C77-9D7D-1C65A6DE80C7}"/>
              </a:ext>
            </a:extLst>
          </p:cNvPr>
          <p:cNvGraphicFramePr>
            <a:graphicFrameLocks noGrp="1"/>
          </p:cNvGraphicFramePr>
          <p:nvPr>
            <p:ph idx="1"/>
            <p:extLst>
              <p:ext uri="{D42A27DB-BD31-4B8C-83A1-F6EECF244321}">
                <p14:modId xmlns:p14="http://schemas.microsoft.com/office/powerpoint/2010/main" val="2054716408"/>
              </p:ext>
            </p:extLst>
          </p:nvPr>
        </p:nvGraphicFramePr>
        <p:xfrm>
          <a:off x="2628371" y="1372870"/>
          <a:ext cx="6227549" cy="4983480"/>
        </p:xfrm>
        <a:graphic>
          <a:graphicData uri="http://schemas.openxmlformats.org/drawingml/2006/table">
            <a:tbl>
              <a:tblPr firstRow="1" bandRow="1">
                <a:tableStyleId>{5C22544A-7EE6-4342-B048-85BDC9FD1C3A}</a:tableStyleId>
              </a:tblPr>
              <a:tblGrid>
                <a:gridCol w="5481377">
                  <a:extLst>
                    <a:ext uri="{9D8B030D-6E8A-4147-A177-3AD203B41FA5}">
                      <a16:colId xmlns:a16="http://schemas.microsoft.com/office/drawing/2014/main" val="1302654480"/>
                    </a:ext>
                  </a:extLst>
                </a:gridCol>
                <a:gridCol w="746172">
                  <a:extLst>
                    <a:ext uri="{9D8B030D-6E8A-4147-A177-3AD203B41FA5}">
                      <a16:colId xmlns:a16="http://schemas.microsoft.com/office/drawing/2014/main" val="2216450834"/>
                    </a:ext>
                  </a:extLst>
                </a:gridCol>
              </a:tblGrid>
              <a:tr h="370840">
                <a:tc gridSpan="2">
                  <a:txBody>
                    <a:bodyPr/>
                    <a:lstStyle/>
                    <a:p>
                      <a:pPr algn="ctr"/>
                      <a:r>
                        <a:rPr lang="en-US" sz="2400" dirty="0"/>
                        <a:t>Current RCI Regions &amp; Index Values</a:t>
                      </a:r>
                    </a:p>
                  </a:txBody>
                  <a:tcPr>
                    <a:solidFill>
                      <a:srgbClr val="005295"/>
                    </a:solidFill>
                  </a:tcPr>
                </a:tc>
                <a:tc hMerge="1">
                  <a:txBody>
                    <a:bodyPr/>
                    <a:lstStyle/>
                    <a:p>
                      <a:endParaRPr lang="en-US" sz="2400" dirty="0"/>
                    </a:p>
                  </a:txBody>
                  <a:tcPr/>
                </a:tc>
                <a:extLst>
                  <a:ext uri="{0D108BD9-81ED-4DB2-BD59-A6C34878D82A}">
                    <a16:rowId xmlns:a16="http://schemas.microsoft.com/office/drawing/2014/main" val="1850978040"/>
                  </a:ext>
                </a:extLst>
              </a:tr>
              <a:tr h="502920">
                <a:tc>
                  <a:txBody>
                    <a:bodyPr/>
                    <a:lstStyle/>
                    <a:p>
                      <a:pPr algn="l" fontAlgn="t"/>
                      <a:r>
                        <a:rPr lang="en-US" sz="1600" b="1" i="0" u="none" strike="noStrike" dirty="0">
                          <a:solidFill>
                            <a:srgbClr val="000000"/>
                          </a:solidFill>
                          <a:effectLst/>
                          <a:latin typeface="+mn-lt"/>
                        </a:rPr>
                        <a:t>Long Island/New York City</a:t>
                      </a:r>
                      <a:r>
                        <a:rPr lang="en-US" sz="1600" b="0" i="0" u="none" strike="noStrike" dirty="0">
                          <a:solidFill>
                            <a:srgbClr val="000000"/>
                          </a:solidFill>
                          <a:effectLst/>
                          <a:latin typeface="+mn-lt"/>
                        </a:rPr>
                        <a:t> Nassau New York City Suffolk </a:t>
                      </a:r>
                    </a:p>
                  </a:txBody>
                  <a:tcPr marL="7620" marR="7620" marT="7620" marB="0"/>
                </a:tc>
                <a:tc>
                  <a:txBody>
                    <a:bodyPr/>
                    <a:lstStyle/>
                    <a:p>
                      <a:pPr algn="ctr" fontAlgn="t"/>
                      <a:r>
                        <a:rPr lang="en-US" sz="1600" b="0" i="0" u="none" strike="noStrike" dirty="0">
                          <a:solidFill>
                            <a:srgbClr val="000000"/>
                          </a:solidFill>
                          <a:effectLst/>
                          <a:latin typeface="+mn-lt"/>
                        </a:rPr>
                        <a:t>1.425</a:t>
                      </a:r>
                    </a:p>
                  </a:txBody>
                  <a:tcPr marL="7620" marR="7620" marT="7620" marB="0"/>
                </a:tc>
                <a:extLst>
                  <a:ext uri="{0D108BD9-81ED-4DB2-BD59-A6C34878D82A}">
                    <a16:rowId xmlns:a16="http://schemas.microsoft.com/office/drawing/2014/main" val="711820872"/>
                  </a:ext>
                </a:extLst>
              </a:tr>
              <a:tr h="502920">
                <a:tc>
                  <a:txBody>
                    <a:bodyPr/>
                    <a:lstStyle/>
                    <a:p>
                      <a:pPr algn="l" fontAlgn="t"/>
                      <a:r>
                        <a:rPr lang="en-US" sz="1600" b="1" i="0" u="none" strike="noStrike" dirty="0">
                          <a:solidFill>
                            <a:srgbClr val="000000"/>
                          </a:solidFill>
                          <a:effectLst/>
                          <a:latin typeface="+mn-lt"/>
                        </a:rPr>
                        <a:t>Hudson Valley</a:t>
                      </a:r>
                      <a:r>
                        <a:rPr lang="en-US" sz="1600" b="0" i="0" u="none" strike="noStrike" dirty="0">
                          <a:solidFill>
                            <a:srgbClr val="000000"/>
                          </a:solidFill>
                          <a:effectLst/>
                          <a:latin typeface="+mn-lt"/>
                        </a:rPr>
                        <a:t> Dutchess Orange Putnam Rockland Sullivan Ulster Westchester </a:t>
                      </a:r>
                    </a:p>
                  </a:txBody>
                  <a:tcPr marL="7620" marR="7620" marT="7620" marB="0"/>
                </a:tc>
                <a:tc>
                  <a:txBody>
                    <a:bodyPr/>
                    <a:lstStyle/>
                    <a:p>
                      <a:pPr algn="ctr" fontAlgn="t"/>
                      <a:r>
                        <a:rPr lang="en-US" sz="1600" b="0" i="0" u="none" strike="noStrike" dirty="0">
                          <a:solidFill>
                            <a:srgbClr val="000000"/>
                          </a:solidFill>
                          <a:effectLst/>
                          <a:latin typeface="+mn-lt"/>
                        </a:rPr>
                        <a:t>1.314</a:t>
                      </a:r>
                    </a:p>
                  </a:txBody>
                  <a:tcPr marL="7620" marR="7620" marT="7620" marB="0"/>
                </a:tc>
                <a:extLst>
                  <a:ext uri="{0D108BD9-81ED-4DB2-BD59-A6C34878D82A}">
                    <a16:rowId xmlns:a16="http://schemas.microsoft.com/office/drawing/2014/main" val="2802507573"/>
                  </a:ext>
                </a:extLst>
              </a:tr>
              <a:tr h="502920">
                <a:tc>
                  <a:txBody>
                    <a:bodyPr/>
                    <a:lstStyle/>
                    <a:p>
                      <a:pPr algn="l" fontAlgn="t"/>
                      <a:r>
                        <a:rPr lang="en-US" sz="1600" b="1" i="0" u="none" strike="noStrike" dirty="0">
                          <a:solidFill>
                            <a:srgbClr val="000000"/>
                          </a:solidFill>
                          <a:effectLst/>
                          <a:latin typeface="+mn-lt"/>
                        </a:rPr>
                        <a:t>Capital District</a:t>
                      </a:r>
                      <a:r>
                        <a:rPr lang="en-US" sz="1600" b="0" i="0" u="none" strike="noStrike" dirty="0">
                          <a:solidFill>
                            <a:srgbClr val="000000"/>
                          </a:solidFill>
                          <a:effectLst/>
                          <a:latin typeface="+mn-lt"/>
                        </a:rPr>
                        <a:t> Albany Columbia Greene Rensselaer Saratoga Schenectady Warren Washington </a:t>
                      </a:r>
                    </a:p>
                  </a:txBody>
                  <a:tcPr marL="7620" marR="7620" marT="7620" marB="0"/>
                </a:tc>
                <a:tc>
                  <a:txBody>
                    <a:bodyPr/>
                    <a:lstStyle/>
                    <a:p>
                      <a:pPr algn="ctr" fontAlgn="t"/>
                      <a:r>
                        <a:rPr lang="en-US" sz="1600" b="0" i="0" u="none" strike="noStrike" dirty="0">
                          <a:solidFill>
                            <a:srgbClr val="000000"/>
                          </a:solidFill>
                          <a:effectLst/>
                          <a:latin typeface="+mn-lt"/>
                        </a:rPr>
                        <a:t>1.124</a:t>
                      </a:r>
                    </a:p>
                  </a:txBody>
                  <a:tcPr marL="7620" marR="7620" marT="7620" marB="0"/>
                </a:tc>
                <a:extLst>
                  <a:ext uri="{0D108BD9-81ED-4DB2-BD59-A6C34878D82A}">
                    <a16:rowId xmlns:a16="http://schemas.microsoft.com/office/drawing/2014/main" val="3044597092"/>
                  </a:ext>
                </a:extLst>
              </a:tr>
              <a:tr h="502920">
                <a:tc>
                  <a:txBody>
                    <a:bodyPr/>
                    <a:lstStyle/>
                    <a:p>
                      <a:pPr algn="l" fontAlgn="t"/>
                      <a:r>
                        <a:rPr lang="en-US" sz="1600" b="1" i="0" u="none" strike="noStrike" dirty="0">
                          <a:solidFill>
                            <a:srgbClr val="000000"/>
                          </a:solidFill>
                          <a:effectLst/>
                          <a:latin typeface="+mn-lt"/>
                        </a:rPr>
                        <a:t>Southern Tier</a:t>
                      </a:r>
                      <a:r>
                        <a:rPr lang="en-US" sz="1600" b="0" i="0" u="none" strike="noStrike" dirty="0">
                          <a:solidFill>
                            <a:srgbClr val="000000"/>
                          </a:solidFill>
                          <a:effectLst/>
                          <a:latin typeface="+mn-lt"/>
                        </a:rPr>
                        <a:t> Broome Chemung Chenango Delaware Schuyler Steuben Tioga Tompkins </a:t>
                      </a:r>
                    </a:p>
                  </a:txBody>
                  <a:tcPr marL="7620" marR="7620" marT="7620" marB="0"/>
                </a:tc>
                <a:tc>
                  <a:txBody>
                    <a:bodyPr/>
                    <a:lstStyle/>
                    <a:p>
                      <a:pPr algn="ctr" fontAlgn="t"/>
                      <a:r>
                        <a:rPr lang="en-US" sz="1600" b="0" i="0" u="none" strike="noStrike" dirty="0">
                          <a:solidFill>
                            <a:srgbClr val="000000"/>
                          </a:solidFill>
                          <a:effectLst/>
                          <a:latin typeface="+mn-lt"/>
                        </a:rPr>
                        <a:t>1.045</a:t>
                      </a:r>
                    </a:p>
                  </a:txBody>
                  <a:tcPr marL="7620" marR="7620" marT="7620" marB="0"/>
                </a:tc>
                <a:extLst>
                  <a:ext uri="{0D108BD9-81ED-4DB2-BD59-A6C34878D82A}">
                    <a16:rowId xmlns:a16="http://schemas.microsoft.com/office/drawing/2014/main" val="1792926670"/>
                  </a:ext>
                </a:extLst>
              </a:tr>
              <a:tr h="502920">
                <a:tc>
                  <a:txBody>
                    <a:bodyPr/>
                    <a:lstStyle/>
                    <a:p>
                      <a:pPr algn="l" fontAlgn="t"/>
                      <a:r>
                        <a:rPr lang="en-US" sz="1600" b="1" i="0" u="none" strike="noStrike" dirty="0">
                          <a:solidFill>
                            <a:srgbClr val="000000"/>
                          </a:solidFill>
                          <a:effectLst/>
                          <a:latin typeface="+mn-lt"/>
                        </a:rPr>
                        <a:t>Mohawk Valley </a:t>
                      </a:r>
                      <a:r>
                        <a:rPr lang="en-US" sz="1600" b="0" i="0" u="none" strike="noStrike" dirty="0">
                          <a:solidFill>
                            <a:srgbClr val="000000"/>
                          </a:solidFill>
                          <a:effectLst/>
                          <a:latin typeface="+mn-lt"/>
                        </a:rPr>
                        <a:t>Fulton Herkimer Montgomery Oneida Otsego Schoharie </a:t>
                      </a:r>
                    </a:p>
                  </a:txBody>
                  <a:tcPr marL="7620" marR="7620" marT="7620" marB="0"/>
                </a:tc>
                <a:tc>
                  <a:txBody>
                    <a:bodyPr/>
                    <a:lstStyle/>
                    <a:p>
                      <a:pPr algn="ctr" fontAlgn="t"/>
                      <a:r>
                        <a:rPr lang="en-US" sz="1600" b="0" i="0" u="none" strike="noStrike" dirty="0">
                          <a:solidFill>
                            <a:srgbClr val="000000"/>
                          </a:solidFill>
                          <a:effectLst/>
                          <a:latin typeface="+mn-lt"/>
                        </a:rPr>
                        <a:t>1.000</a:t>
                      </a:r>
                    </a:p>
                  </a:txBody>
                  <a:tcPr marL="7620" marR="7620" marT="7620" marB="0"/>
                </a:tc>
                <a:extLst>
                  <a:ext uri="{0D108BD9-81ED-4DB2-BD59-A6C34878D82A}">
                    <a16:rowId xmlns:a16="http://schemas.microsoft.com/office/drawing/2014/main" val="1730045233"/>
                  </a:ext>
                </a:extLst>
              </a:tr>
              <a:tr h="502920">
                <a:tc>
                  <a:txBody>
                    <a:bodyPr/>
                    <a:lstStyle/>
                    <a:p>
                      <a:pPr algn="l" fontAlgn="t"/>
                      <a:r>
                        <a:rPr lang="en-US" sz="1600" b="1" i="0" u="none" strike="noStrike" dirty="0">
                          <a:solidFill>
                            <a:srgbClr val="000000"/>
                          </a:solidFill>
                          <a:effectLst/>
                          <a:latin typeface="+mn-lt"/>
                        </a:rPr>
                        <a:t>North Country</a:t>
                      </a:r>
                      <a:r>
                        <a:rPr lang="en-US" sz="1600" b="0" i="0" u="none" strike="noStrike" dirty="0">
                          <a:solidFill>
                            <a:srgbClr val="000000"/>
                          </a:solidFill>
                          <a:effectLst/>
                          <a:latin typeface="+mn-lt"/>
                        </a:rPr>
                        <a:t> Clinton Essex Franklin Hamilton Jefferson Lewis St. Lawrence </a:t>
                      </a:r>
                    </a:p>
                  </a:txBody>
                  <a:tcPr marL="7620" marR="7620" marT="7620" marB="0"/>
                </a:tc>
                <a:tc>
                  <a:txBody>
                    <a:bodyPr/>
                    <a:lstStyle/>
                    <a:p>
                      <a:pPr algn="ctr" fontAlgn="t"/>
                      <a:r>
                        <a:rPr lang="en-US" sz="1600" b="0" i="0" u="none" strike="noStrike" dirty="0">
                          <a:solidFill>
                            <a:srgbClr val="000000"/>
                          </a:solidFill>
                          <a:effectLst/>
                          <a:latin typeface="+mn-lt"/>
                        </a:rPr>
                        <a:t>1.000</a:t>
                      </a:r>
                    </a:p>
                  </a:txBody>
                  <a:tcPr marL="7620" marR="7620" marT="7620" marB="0"/>
                </a:tc>
                <a:extLst>
                  <a:ext uri="{0D108BD9-81ED-4DB2-BD59-A6C34878D82A}">
                    <a16:rowId xmlns:a16="http://schemas.microsoft.com/office/drawing/2014/main" val="1635295479"/>
                  </a:ext>
                </a:extLst>
              </a:tr>
              <a:tr h="502920">
                <a:tc>
                  <a:txBody>
                    <a:bodyPr/>
                    <a:lstStyle/>
                    <a:p>
                      <a:pPr algn="l" fontAlgn="t"/>
                      <a:r>
                        <a:rPr lang="en-US" sz="1600" b="1" i="0" u="none" strike="noStrike" dirty="0">
                          <a:solidFill>
                            <a:srgbClr val="000000"/>
                          </a:solidFill>
                          <a:effectLst/>
                          <a:latin typeface="+mn-lt"/>
                        </a:rPr>
                        <a:t>Central New York</a:t>
                      </a:r>
                      <a:r>
                        <a:rPr lang="en-US" sz="1600" b="0" i="0" u="none" strike="noStrike" dirty="0">
                          <a:solidFill>
                            <a:srgbClr val="000000"/>
                          </a:solidFill>
                          <a:effectLst/>
                          <a:latin typeface="+mn-lt"/>
                        </a:rPr>
                        <a:t> Cayuga Cortland Madison Onondaga Oswego </a:t>
                      </a:r>
                    </a:p>
                  </a:txBody>
                  <a:tcPr marL="7620" marR="7620" marT="7620" marB="0"/>
                </a:tc>
                <a:tc>
                  <a:txBody>
                    <a:bodyPr/>
                    <a:lstStyle/>
                    <a:p>
                      <a:pPr algn="ctr" fontAlgn="t"/>
                      <a:r>
                        <a:rPr lang="en-US" sz="1600" b="0" i="0" u="none" strike="noStrike" dirty="0">
                          <a:solidFill>
                            <a:srgbClr val="000000"/>
                          </a:solidFill>
                          <a:effectLst/>
                          <a:latin typeface="+mn-lt"/>
                        </a:rPr>
                        <a:t>1.103</a:t>
                      </a:r>
                    </a:p>
                  </a:txBody>
                  <a:tcPr marL="7620" marR="7620" marT="7620" marB="0"/>
                </a:tc>
                <a:extLst>
                  <a:ext uri="{0D108BD9-81ED-4DB2-BD59-A6C34878D82A}">
                    <a16:rowId xmlns:a16="http://schemas.microsoft.com/office/drawing/2014/main" val="1371475076"/>
                  </a:ext>
                </a:extLst>
              </a:tr>
              <a:tr h="502920">
                <a:tc>
                  <a:txBody>
                    <a:bodyPr/>
                    <a:lstStyle/>
                    <a:p>
                      <a:pPr algn="l" fontAlgn="t"/>
                      <a:r>
                        <a:rPr lang="en-US" sz="1600" b="1" i="0" u="none" strike="noStrike" dirty="0">
                          <a:solidFill>
                            <a:srgbClr val="000000"/>
                          </a:solidFill>
                          <a:effectLst/>
                          <a:latin typeface="+mn-lt"/>
                        </a:rPr>
                        <a:t>Finger Lakes</a:t>
                      </a:r>
                      <a:r>
                        <a:rPr lang="en-US" sz="1600" b="0" i="0" u="none" strike="noStrike" dirty="0">
                          <a:solidFill>
                            <a:srgbClr val="000000"/>
                          </a:solidFill>
                          <a:effectLst/>
                          <a:latin typeface="+mn-lt"/>
                        </a:rPr>
                        <a:t> Genesee Livingston Monroe Ontario Orleans Seneca Wayne Wyoming Yates </a:t>
                      </a:r>
                    </a:p>
                  </a:txBody>
                  <a:tcPr marL="7620" marR="7620" marT="7620" marB="0"/>
                </a:tc>
                <a:tc>
                  <a:txBody>
                    <a:bodyPr/>
                    <a:lstStyle/>
                    <a:p>
                      <a:pPr algn="ctr" fontAlgn="t"/>
                      <a:r>
                        <a:rPr lang="en-US" sz="1600" b="0" i="0" u="none" strike="noStrike" dirty="0">
                          <a:solidFill>
                            <a:srgbClr val="000000"/>
                          </a:solidFill>
                          <a:effectLst/>
                          <a:latin typeface="+mn-lt"/>
                        </a:rPr>
                        <a:t>1.141</a:t>
                      </a:r>
                    </a:p>
                  </a:txBody>
                  <a:tcPr marL="7620" marR="7620" marT="7620" marB="0"/>
                </a:tc>
                <a:extLst>
                  <a:ext uri="{0D108BD9-81ED-4DB2-BD59-A6C34878D82A}">
                    <a16:rowId xmlns:a16="http://schemas.microsoft.com/office/drawing/2014/main" val="3975235164"/>
                  </a:ext>
                </a:extLst>
              </a:tr>
              <a:tr h="502920">
                <a:tc>
                  <a:txBody>
                    <a:bodyPr/>
                    <a:lstStyle/>
                    <a:p>
                      <a:pPr algn="l" fontAlgn="t"/>
                      <a:r>
                        <a:rPr lang="en-US" sz="1600" b="1" i="0" u="none" strike="noStrike" dirty="0">
                          <a:solidFill>
                            <a:srgbClr val="000000"/>
                          </a:solidFill>
                          <a:effectLst/>
                          <a:latin typeface="+mn-lt"/>
                        </a:rPr>
                        <a:t>Western New York</a:t>
                      </a:r>
                      <a:r>
                        <a:rPr lang="en-US" sz="1600" b="0" i="0" u="none" strike="noStrike" dirty="0">
                          <a:solidFill>
                            <a:srgbClr val="000000"/>
                          </a:solidFill>
                          <a:effectLst/>
                          <a:latin typeface="+mn-lt"/>
                        </a:rPr>
                        <a:t> Allegany Cattaraugus Chautauqua Erie Niagara</a:t>
                      </a:r>
                    </a:p>
                  </a:txBody>
                  <a:tcPr marL="7620" marR="7620" marT="7620" marB="0"/>
                </a:tc>
                <a:tc>
                  <a:txBody>
                    <a:bodyPr/>
                    <a:lstStyle/>
                    <a:p>
                      <a:pPr algn="ctr" fontAlgn="t"/>
                      <a:r>
                        <a:rPr lang="en-US" sz="1600" b="0" i="0" u="none" strike="noStrike" dirty="0">
                          <a:solidFill>
                            <a:srgbClr val="000000"/>
                          </a:solidFill>
                          <a:effectLst/>
                          <a:latin typeface="+mn-lt"/>
                        </a:rPr>
                        <a:t>1.091</a:t>
                      </a:r>
                    </a:p>
                  </a:txBody>
                  <a:tcPr marL="7620" marR="7620" marT="7620" marB="0"/>
                </a:tc>
                <a:extLst>
                  <a:ext uri="{0D108BD9-81ED-4DB2-BD59-A6C34878D82A}">
                    <a16:rowId xmlns:a16="http://schemas.microsoft.com/office/drawing/2014/main" val="689685140"/>
                  </a:ext>
                </a:extLst>
              </a:tr>
            </a:tbl>
          </a:graphicData>
        </a:graphic>
      </p:graphicFrame>
      <p:cxnSp>
        <p:nvCxnSpPr>
          <p:cNvPr id="5" name="Straight Connector 4">
            <a:extLst>
              <a:ext uri="{FF2B5EF4-FFF2-40B4-BE49-F238E27FC236}">
                <a16:creationId xmlns:a16="http://schemas.microsoft.com/office/drawing/2014/main" id="{496DDFB2-C6DE-6550-0773-8CF550EE21F4}"/>
              </a:ext>
            </a:extLst>
          </p:cNvPr>
          <p:cNvCxnSpPr>
            <a:cxnSpLocks/>
          </p:cNvCxnSpPr>
          <p:nvPr/>
        </p:nvCxnSpPr>
        <p:spPr>
          <a:xfrm>
            <a:off x="457200" y="1143000"/>
            <a:ext cx="11283351"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309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42678-3BDD-7B8F-CA0C-F8C386D7F984}"/>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C536667C-8376-2077-C20A-59EF15F4C010}"/>
              </a:ext>
            </a:extLst>
          </p:cNvPr>
          <p:cNvSpPr>
            <a:spLocks noGrp="1"/>
          </p:cNvSpPr>
          <p:nvPr>
            <p:ph idx="1"/>
          </p:nvPr>
        </p:nvSpPr>
        <p:spPr>
          <a:xfrm>
            <a:off x="457200" y="1307607"/>
            <a:ext cx="11272982" cy="3481447"/>
          </a:xfrm>
        </p:spPr>
        <p:txBody>
          <a:bodyPr>
            <a:noAutofit/>
          </a:bodyPr>
          <a:lstStyle/>
          <a:p>
            <a:pPr marL="0" indent="0">
              <a:lnSpc>
                <a:spcPct val="100000"/>
              </a:lnSpc>
              <a:spcBef>
                <a:spcPts val="0"/>
              </a:spcBef>
              <a:buNone/>
            </a:pPr>
            <a:r>
              <a:rPr lang="en-US" sz="1800" b="1" dirty="0"/>
              <a:t>Report Recommendations: </a:t>
            </a:r>
            <a:r>
              <a:rPr lang="en-US" sz="1800" dirty="0">
                <a:latin typeface="Book Antiqua" panose="02040602050305030304" pitchFamily="18" charset="0"/>
              </a:rPr>
              <a:t> </a:t>
            </a:r>
          </a:p>
          <a:p>
            <a:pPr>
              <a:lnSpc>
                <a:spcPct val="100000"/>
              </a:lnSpc>
              <a:spcBef>
                <a:spcPts val="0"/>
              </a:spcBef>
              <a:spcAft>
                <a:spcPts val="1800"/>
              </a:spcAft>
              <a:buFont typeface="Wingdings" panose="05000000000000000000" pitchFamily="2" charset="2"/>
              <a:buChar char="Ø"/>
            </a:pPr>
            <a:r>
              <a:rPr lang="en-US" sz="1800" dirty="0">
                <a:latin typeface="Book Antiqua" panose="02040602050305030304" pitchFamily="18" charset="0"/>
              </a:rPr>
              <a:t>Replace current measure with Comparable Wage Index for Teachers (CWIFT); produced by the National Center for Education Statistics and is updated annually.</a:t>
            </a:r>
          </a:p>
          <a:p>
            <a:pPr>
              <a:lnSpc>
                <a:spcPct val="100000"/>
              </a:lnSpc>
              <a:spcBef>
                <a:spcPts val="0"/>
              </a:spcBef>
              <a:spcAft>
                <a:spcPts val="1800"/>
              </a:spcAft>
              <a:buFont typeface="Wingdings" panose="05000000000000000000" pitchFamily="2" charset="2"/>
              <a:buChar char="Ø"/>
            </a:pPr>
            <a:r>
              <a:rPr lang="en-US" sz="1800" dirty="0">
                <a:latin typeface="Book Antiqua" panose="02040602050305030304" pitchFamily="18" charset="0"/>
              </a:rPr>
              <a:t>CWIFT can be calculated at school district or county level.</a:t>
            </a:r>
          </a:p>
          <a:p>
            <a:pPr>
              <a:lnSpc>
                <a:spcPct val="100000"/>
              </a:lnSpc>
              <a:spcBef>
                <a:spcPts val="0"/>
              </a:spcBef>
              <a:spcAft>
                <a:spcPts val="1800"/>
              </a:spcAft>
              <a:buFont typeface="Wingdings" panose="05000000000000000000" pitchFamily="2" charset="2"/>
              <a:buChar char="Ø"/>
            </a:pPr>
            <a:r>
              <a:rPr lang="en-US" sz="1800" dirty="0">
                <a:latin typeface="Book Antiqua" panose="02040602050305030304" pitchFamily="18" charset="0"/>
              </a:rPr>
              <a:t>Nearly 3/4ths of districts would see RCI increase with this change.</a:t>
            </a:r>
          </a:p>
          <a:p>
            <a:pPr>
              <a:lnSpc>
                <a:spcPct val="100000"/>
              </a:lnSpc>
              <a:spcBef>
                <a:spcPts val="0"/>
              </a:spcBef>
              <a:spcAft>
                <a:spcPts val="1800"/>
              </a:spcAft>
              <a:buFont typeface="Wingdings" panose="05000000000000000000" pitchFamily="2" charset="2"/>
              <a:buChar char="Ø"/>
            </a:pPr>
            <a:r>
              <a:rPr lang="en-US" sz="1800" dirty="0">
                <a:latin typeface="Book Antiqua" panose="02040602050305030304" pitchFamily="18" charset="0"/>
              </a:rPr>
              <a:t>Could phase-in over 5 years.</a:t>
            </a:r>
          </a:p>
          <a:p>
            <a:pPr marL="0" indent="0">
              <a:lnSpc>
                <a:spcPct val="100000"/>
              </a:lnSpc>
              <a:spcBef>
                <a:spcPts val="0"/>
              </a:spcBef>
              <a:spcAft>
                <a:spcPts val="1800"/>
              </a:spcAft>
              <a:buNone/>
            </a:pPr>
            <a:endParaRPr lang="en-US" sz="2000" dirty="0">
              <a:latin typeface="Book Antiqua" panose="02040602050305030304" pitchFamily="18" charset="0"/>
            </a:endParaRPr>
          </a:p>
          <a:p>
            <a:pPr>
              <a:spcBef>
                <a:spcPts val="0"/>
              </a:spcBef>
              <a:spcAft>
                <a:spcPts val="1800"/>
              </a:spcAft>
              <a:buFont typeface="Wingdings" panose="05000000000000000000" pitchFamily="2" charset="2"/>
              <a:buChar char="Ø"/>
            </a:pPr>
            <a:endParaRPr lang="en-US" sz="2000" dirty="0"/>
          </a:p>
          <a:p>
            <a:pPr>
              <a:spcBef>
                <a:spcPts val="0"/>
              </a:spcBef>
              <a:spcAft>
                <a:spcPts val="1800"/>
              </a:spcAft>
              <a:buFont typeface="Wingdings" panose="05000000000000000000" pitchFamily="2" charset="2"/>
              <a:buChar char="Ø"/>
            </a:pPr>
            <a:endParaRPr lang="en-US" sz="2400" dirty="0"/>
          </a:p>
        </p:txBody>
      </p:sp>
      <p:sp>
        <p:nvSpPr>
          <p:cNvPr id="9221" name="Slide Number Placeholder 1">
            <a:extLst>
              <a:ext uri="{FF2B5EF4-FFF2-40B4-BE49-F238E27FC236}">
                <a16:creationId xmlns:a16="http://schemas.microsoft.com/office/drawing/2014/main" id="{3EC9BEFA-F9A4-B3C5-ECD5-ABCC9F6D7C06}"/>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31</a:t>
            </a:fld>
            <a:endParaRPr lang="en-US" sz="1600" b="1" dirty="0">
              <a:solidFill>
                <a:srgbClr val="005295"/>
              </a:solidFill>
            </a:endParaRPr>
          </a:p>
        </p:txBody>
      </p:sp>
      <p:sp>
        <p:nvSpPr>
          <p:cNvPr id="2" name="Title 3">
            <a:extLst>
              <a:ext uri="{FF2B5EF4-FFF2-40B4-BE49-F238E27FC236}">
                <a16:creationId xmlns:a16="http://schemas.microsoft.com/office/drawing/2014/main" id="{D1E653B0-F66F-4B33-6500-40E77F38CE77}"/>
              </a:ext>
            </a:extLst>
          </p:cNvPr>
          <p:cNvSpPr txBox="1">
            <a:spLocks/>
          </p:cNvSpPr>
          <p:nvPr/>
        </p:nvSpPr>
        <p:spPr>
          <a:xfrm>
            <a:off x="396350" y="99949"/>
            <a:ext cx="10996361"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Regional Cost Index, continued…</a:t>
            </a:r>
            <a:endParaRPr lang="en-US" sz="3200" dirty="0">
              <a:solidFill>
                <a:srgbClr val="005295"/>
              </a:solidFill>
              <a:latin typeface="+mn-lt"/>
            </a:endParaRPr>
          </a:p>
        </p:txBody>
      </p:sp>
      <p:pic>
        <p:nvPicPr>
          <p:cNvPr id="3" name="Picture 2" descr="NYSCOSS_LOGO_stacked.color.jpg">
            <a:extLst>
              <a:ext uri="{FF2B5EF4-FFF2-40B4-BE49-F238E27FC236}">
                <a16:creationId xmlns:a16="http://schemas.microsoft.com/office/drawing/2014/main" id="{B206AE76-24B9-BA6C-068F-DEDDFB53889C}"/>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cxnSp>
        <p:nvCxnSpPr>
          <p:cNvPr id="5" name="Straight Connector 4">
            <a:extLst>
              <a:ext uri="{FF2B5EF4-FFF2-40B4-BE49-F238E27FC236}">
                <a16:creationId xmlns:a16="http://schemas.microsoft.com/office/drawing/2014/main" id="{97A69D96-D062-ADC2-2F63-E86AA38BB368}"/>
              </a:ext>
            </a:extLst>
          </p:cNvPr>
          <p:cNvCxnSpPr>
            <a:cxnSpLocks/>
          </p:cNvCxnSpPr>
          <p:nvPr/>
        </p:nvCxnSpPr>
        <p:spPr>
          <a:xfrm>
            <a:off x="457200" y="1143000"/>
            <a:ext cx="11283351"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36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14919-7A29-577B-0E71-A8B4B7883346}"/>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34120A41-3F20-4BF5-7BF9-69EE0E40F96D}"/>
              </a:ext>
            </a:extLst>
          </p:cNvPr>
          <p:cNvSpPr>
            <a:spLocks noGrp="1"/>
          </p:cNvSpPr>
          <p:nvPr>
            <p:ph idx="1"/>
          </p:nvPr>
        </p:nvSpPr>
        <p:spPr>
          <a:xfrm>
            <a:off x="457200" y="1209635"/>
            <a:ext cx="11191339" cy="5127260"/>
          </a:xfrm>
        </p:spPr>
        <p:txBody>
          <a:bodyPr>
            <a:noAutofit/>
          </a:bodyPr>
          <a:lstStyle/>
          <a:p>
            <a:pPr marL="0" indent="0">
              <a:lnSpc>
                <a:spcPct val="100000"/>
              </a:lnSpc>
              <a:spcBef>
                <a:spcPts val="0"/>
              </a:spcBef>
              <a:buNone/>
            </a:pPr>
            <a:r>
              <a:rPr lang="en-US" sz="1800" b="1" dirty="0">
                <a:ea typeface="Calibri" panose="020F0502020204030204" pitchFamily="34" charset="0"/>
                <a:cs typeface="Calibri" panose="020F0502020204030204" pitchFamily="34" charset="0"/>
              </a:rPr>
              <a:t>Explanation:  </a:t>
            </a:r>
            <a:endParaRPr lang="en-US" sz="1800" dirty="0">
              <a:effectLst/>
              <a:latin typeface="Book Antiqua" panose="02040602050305030304" pitchFamily="18" charset="0"/>
            </a:endParaRPr>
          </a:p>
          <a:p>
            <a:pPr marL="0" indent="0">
              <a:lnSpc>
                <a:spcPct val="100000"/>
              </a:lnSpc>
              <a:spcBef>
                <a:spcPts val="0"/>
              </a:spcBef>
              <a:spcAft>
                <a:spcPts val="1200"/>
              </a:spcAft>
              <a:buNone/>
            </a:pPr>
            <a:r>
              <a:rPr lang="en-US" sz="1800" dirty="0">
                <a:effectLst/>
                <a:latin typeface="Book Antiqua" panose="02040602050305030304" pitchFamily="18" charset="0"/>
              </a:rPr>
              <a:t>Allows district to use most </a:t>
            </a:r>
            <a:r>
              <a:rPr lang="en-US" sz="1800" dirty="0">
                <a:latin typeface="Book Antiqua" panose="02040602050305030304" pitchFamily="18" charset="0"/>
              </a:rPr>
              <a:t>favorable of 3 options:</a:t>
            </a:r>
            <a:endParaRPr lang="en-US" sz="1800" dirty="0">
              <a:effectLst/>
              <a:latin typeface="Book Antiqua" panose="02040602050305030304" pitchFamily="18" charset="0"/>
            </a:endParaRPr>
          </a:p>
          <a:p>
            <a:pPr>
              <a:lnSpc>
                <a:spcPct val="100000"/>
              </a:lnSpc>
              <a:spcBef>
                <a:spcPts val="0"/>
              </a:spcBef>
              <a:spcAft>
                <a:spcPts val="600"/>
              </a:spcAft>
              <a:buFont typeface="Wingdings" panose="05000000000000000000" pitchFamily="2" charset="2"/>
              <a:buChar char="Ø"/>
            </a:pPr>
            <a:r>
              <a:rPr lang="en-US" sz="1800" b="1" dirty="0">
                <a:effectLst/>
              </a:rPr>
              <a:t>Expected Tax Rate</a:t>
            </a:r>
            <a:r>
              <a:rPr lang="en-US" sz="1800" b="1" dirty="0"/>
              <a:t>: </a:t>
            </a:r>
          </a:p>
          <a:p>
            <a:pPr lvl="1">
              <a:lnSpc>
                <a:spcPct val="100000"/>
              </a:lnSpc>
              <a:spcBef>
                <a:spcPts val="0"/>
              </a:spcBef>
              <a:spcAft>
                <a:spcPts val="600"/>
              </a:spcAft>
              <a:buFont typeface="Wingdings" panose="05000000000000000000" pitchFamily="2" charset="2"/>
              <a:buChar char="§"/>
            </a:pPr>
            <a:r>
              <a:rPr lang="en-US" sz="1400" dirty="0">
                <a:effectLst/>
                <a:latin typeface="Book Antiqua" panose="02040602050305030304" pitchFamily="18" charset="0"/>
              </a:rPr>
              <a:t>Based on what district would raise with tax rate equal to 90% of the 3-year statewide average tax rate. Adjusted by an </a:t>
            </a:r>
            <a:r>
              <a:rPr lang="en-US" sz="1400" dirty="0">
                <a:latin typeface="Book Antiqua" panose="02040602050305030304" pitchFamily="18" charset="0"/>
              </a:rPr>
              <a:t>Income Wealth Index which may raise or lower the ELC; IWI has a floor of .650 and a ceiling of 2.000.</a:t>
            </a:r>
          </a:p>
          <a:p>
            <a:pPr lvl="1">
              <a:lnSpc>
                <a:spcPct val="100000"/>
              </a:lnSpc>
              <a:spcBef>
                <a:spcPts val="0"/>
              </a:spcBef>
              <a:spcAft>
                <a:spcPts val="1200"/>
              </a:spcAft>
              <a:buFont typeface="Wingdings" panose="05000000000000000000" pitchFamily="2" charset="2"/>
              <a:buChar char="§"/>
            </a:pPr>
            <a:r>
              <a:rPr lang="en-US" sz="1400" dirty="0">
                <a:latin typeface="Book Antiqua" panose="02040602050305030304" pitchFamily="18" charset="0"/>
              </a:rPr>
              <a:t>Used by only 12 districts.</a:t>
            </a:r>
          </a:p>
          <a:p>
            <a:pPr>
              <a:lnSpc>
                <a:spcPct val="100000"/>
              </a:lnSpc>
              <a:spcBef>
                <a:spcPts val="0"/>
              </a:spcBef>
              <a:spcAft>
                <a:spcPts val="600"/>
              </a:spcAft>
              <a:buFont typeface="Wingdings" panose="05000000000000000000" pitchFamily="2" charset="2"/>
              <a:buChar char="Ø"/>
            </a:pPr>
            <a:r>
              <a:rPr lang="en-US" sz="1800" b="1" dirty="0">
                <a:effectLst/>
              </a:rPr>
              <a:t>State Sharing Ratio:</a:t>
            </a:r>
            <a:endParaRPr lang="en-US" sz="1800" dirty="0">
              <a:effectLst/>
            </a:endParaRPr>
          </a:p>
          <a:p>
            <a:pPr lvl="1">
              <a:lnSpc>
                <a:spcPct val="100000"/>
              </a:lnSpc>
              <a:spcBef>
                <a:spcPts val="0"/>
              </a:spcBef>
              <a:spcAft>
                <a:spcPts val="600"/>
              </a:spcAft>
              <a:buFont typeface="Wingdings" panose="05000000000000000000" pitchFamily="2" charset="2"/>
              <a:buChar char="§"/>
            </a:pPr>
            <a:r>
              <a:rPr lang="en-US" sz="1400" dirty="0">
                <a:effectLst/>
                <a:latin typeface="Book Antiqua" panose="02040602050305030304" pitchFamily="18" charset="0"/>
              </a:rPr>
              <a:t>Uses a four-tier calculation to generate a percentage of the Adjusted Foundation Amount* to be received by district. </a:t>
            </a:r>
          </a:p>
          <a:p>
            <a:pPr lvl="1">
              <a:lnSpc>
                <a:spcPct val="100000"/>
              </a:lnSpc>
              <a:spcBef>
                <a:spcPts val="0"/>
              </a:spcBef>
              <a:spcAft>
                <a:spcPts val="600"/>
              </a:spcAft>
              <a:buFont typeface="Wingdings" panose="05000000000000000000" pitchFamily="2" charset="2"/>
              <a:buChar char="§"/>
            </a:pPr>
            <a:r>
              <a:rPr lang="en-US" sz="1400" dirty="0">
                <a:effectLst/>
                <a:latin typeface="Book Antiqua" panose="02040602050305030304" pitchFamily="18" charset="0"/>
              </a:rPr>
              <a:t>Percentage is based on Combined Wealth Ratio—district property wealth and resident adjusted gross income per weighted pupil compared to statewide averages; property and income are each weighted at 50%. </a:t>
            </a:r>
          </a:p>
          <a:p>
            <a:pPr lvl="1">
              <a:lnSpc>
                <a:spcPct val="100000"/>
              </a:lnSpc>
              <a:spcBef>
                <a:spcPts val="0"/>
              </a:spcBef>
              <a:spcAft>
                <a:spcPts val="600"/>
              </a:spcAft>
              <a:buFont typeface="Wingdings" panose="05000000000000000000" pitchFamily="2" charset="2"/>
              <a:buChar char="§"/>
            </a:pPr>
            <a:r>
              <a:rPr lang="en-US" sz="1400" dirty="0">
                <a:effectLst/>
                <a:latin typeface="Book Antiqua" panose="02040602050305030304" pitchFamily="18" charset="0"/>
              </a:rPr>
              <a:t>For both property and income, districts are permitted to use the lesser of either 2021 data or the average of 2021 and 2020 data. </a:t>
            </a:r>
          </a:p>
          <a:p>
            <a:pPr lvl="1">
              <a:lnSpc>
                <a:spcPct val="100000"/>
              </a:lnSpc>
              <a:spcBef>
                <a:spcPts val="0"/>
              </a:spcBef>
              <a:spcAft>
                <a:spcPts val="1200"/>
              </a:spcAft>
              <a:buFont typeface="Wingdings" panose="05000000000000000000" pitchFamily="2" charset="2"/>
              <a:buChar char="§"/>
            </a:pPr>
            <a:r>
              <a:rPr lang="en-US" sz="1400" dirty="0">
                <a:effectLst/>
                <a:latin typeface="Book Antiqua" panose="02040602050305030304" pitchFamily="18" charset="0"/>
              </a:rPr>
              <a:t>Used by 611 districts. </a:t>
            </a:r>
            <a:endParaRPr lang="en-US" sz="1400" dirty="0">
              <a:effectLst/>
            </a:endParaRPr>
          </a:p>
          <a:p>
            <a:pPr>
              <a:lnSpc>
                <a:spcPct val="100000"/>
              </a:lnSpc>
              <a:spcBef>
                <a:spcPts val="0"/>
              </a:spcBef>
              <a:spcAft>
                <a:spcPts val="600"/>
              </a:spcAft>
              <a:buFont typeface="Wingdings" panose="05000000000000000000" pitchFamily="2" charset="2"/>
              <a:buChar char="Ø"/>
            </a:pPr>
            <a:r>
              <a:rPr lang="en-US" sz="1800" b="1" dirty="0"/>
              <a:t>$500 Flat Grant Minimum:  </a:t>
            </a:r>
          </a:p>
          <a:p>
            <a:pPr lvl="1">
              <a:lnSpc>
                <a:spcPct val="100000"/>
              </a:lnSpc>
              <a:spcBef>
                <a:spcPts val="0"/>
              </a:spcBef>
              <a:spcAft>
                <a:spcPts val="600"/>
              </a:spcAft>
              <a:buFont typeface="Wingdings" panose="05000000000000000000" pitchFamily="2" charset="2"/>
              <a:buChar char="§"/>
            </a:pPr>
            <a:r>
              <a:rPr lang="en-US" sz="1400" dirty="0">
                <a:latin typeface="Book Antiqua" panose="02040602050305030304" pitchFamily="18" charset="0"/>
              </a:rPr>
              <a:t>A third option allows districts to receive $500 per pupil, if either of the two above calculations would generate less than that figure. Used by 45 districts.</a:t>
            </a:r>
            <a:br>
              <a:rPr lang="en-US" sz="1400" dirty="0">
                <a:latin typeface="Book Antiqua" panose="02040602050305030304" pitchFamily="18" charset="0"/>
              </a:rPr>
            </a:br>
            <a:endParaRPr lang="en-US" sz="1400" dirty="0">
              <a:latin typeface="Book Antiqua" panose="02040602050305030304" pitchFamily="18" charset="0"/>
            </a:endParaRPr>
          </a:p>
          <a:p>
            <a:pPr marL="914400" lvl="2" indent="0">
              <a:lnSpc>
                <a:spcPct val="100000"/>
              </a:lnSpc>
              <a:spcBef>
                <a:spcPts val="0"/>
              </a:spcBef>
              <a:spcAft>
                <a:spcPts val="600"/>
              </a:spcAft>
              <a:buNone/>
            </a:pPr>
            <a:r>
              <a:rPr lang="en-US" sz="1800" dirty="0">
                <a:latin typeface="Book Antiqua" panose="02040602050305030304" pitchFamily="18" charset="0"/>
              </a:rPr>
              <a:t>      *</a:t>
            </a:r>
            <a:r>
              <a:rPr lang="en-US" sz="1400" dirty="0">
                <a:latin typeface="Book Antiqua" panose="02040602050305030304" pitchFamily="18" charset="0"/>
              </a:rPr>
              <a:t> Adjusted Foundation Amount  </a:t>
            </a:r>
            <a:r>
              <a:rPr lang="en-US" sz="1800" dirty="0">
                <a:latin typeface="Book Antiqua" panose="02040602050305030304" pitchFamily="18" charset="0"/>
              </a:rPr>
              <a:t>= </a:t>
            </a:r>
            <a:r>
              <a:rPr lang="en-US" sz="1400" dirty="0">
                <a:latin typeface="Book Antiqua" panose="02040602050305030304" pitchFamily="18" charset="0"/>
              </a:rPr>
              <a:t> Foundation  Amount  X  PNI  X  RCI</a:t>
            </a:r>
            <a:endParaRPr lang="en-US" sz="1400" dirty="0">
              <a:effectLst/>
              <a:latin typeface="Book Antiqua" panose="02040602050305030304" pitchFamily="18" charset="0"/>
            </a:endParaRPr>
          </a:p>
        </p:txBody>
      </p:sp>
      <p:sp>
        <p:nvSpPr>
          <p:cNvPr id="9221" name="Slide Number Placeholder 1">
            <a:extLst>
              <a:ext uri="{FF2B5EF4-FFF2-40B4-BE49-F238E27FC236}">
                <a16:creationId xmlns:a16="http://schemas.microsoft.com/office/drawing/2014/main" id="{D174461B-E9E2-9FAF-0938-942AD4CBAB04}"/>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32</a:t>
            </a:fld>
            <a:endParaRPr lang="en-US" sz="1600" b="1" dirty="0">
              <a:solidFill>
                <a:srgbClr val="005295"/>
              </a:solidFill>
            </a:endParaRPr>
          </a:p>
        </p:txBody>
      </p:sp>
      <p:sp>
        <p:nvSpPr>
          <p:cNvPr id="2" name="Title 3">
            <a:extLst>
              <a:ext uri="{FF2B5EF4-FFF2-40B4-BE49-F238E27FC236}">
                <a16:creationId xmlns:a16="http://schemas.microsoft.com/office/drawing/2014/main" id="{D74C7BE8-B3EE-0E48-77FE-CD37E1409C11}"/>
              </a:ext>
            </a:extLst>
          </p:cNvPr>
          <p:cNvSpPr txBox="1">
            <a:spLocks/>
          </p:cNvSpPr>
          <p:nvPr/>
        </p:nvSpPr>
        <p:spPr>
          <a:xfrm>
            <a:off x="396350" y="99949"/>
            <a:ext cx="10996361"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Expected Local Contribution	</a:t>
            </a:r>
            <a:endParaRPr lang="en-US" sz="3200" dirty="0">
              <a:solidFill>
                <a:srgbClr val="005295"/>
              </a:solidFill>
              <a:latin typeface="+mn-lt"/>
            </a:endParaRPr>
          </a:p>
        </p:txBody>
      </p:sp>
      <p:pic>
        <p:nvPicPr>
          <p:cNvPr id="3" name="Picture 2" descr="NYSCOSS_LOGO_stacked.color.jpg">
            <a:extLst>
              <a:ext uri="{FF2B5EF4-FFF2-40B4-BE49-F238E27FC236}">
                <a16:creationId xmlns:a16="http://schemas.microsoft.com/office/drawing/2014/main" id="{B7A50B85-4745-8722-A7C8-117B688A681D}"/>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cxnSp>
        <p:nvCxnSpPr>
          <p:cNvPr id="5" name="Straight Connector 4">
            <a:extLst>
              <a:ext uri="{FF2B5EF4-FFF2-40B4-BE49-F238E27FC236}">
                <a16:creationId xmlns:a16="http://schemas.microsoft.com/office/drawing/2014/main" id="{9BB8EC16-02EF-2BE0-19CB-3969D63BD7E0}"/>
              </a:ext>
            </a:extLst>
          </p:cNvPr>
          <p:cNvCxnSpPr>
            <a:cxnSpLocks/>
          </p:cNvCxnSpPr>
          <p:nvPr/>
        </p:nvCxnSpPr>
        <p:spPr>
          <a:xfrm>
            <a:off x="457200" y="1143000"/>
            <a:ext cx="11283351"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78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22318-BB9F-27A1-74D6-C1788EB1B113}"/>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C45293C-E6B8-AC5B-6CDF-A40BC63E8E6F}"/>
              </a:ext>
            </a:extLst>
          </p:cNvPr>
          <p:cNvSpPr>
            <a:spLocks noGrp="1"/>
          </p:cNvSpPr>
          <p:nvPr>
            <p:ph idx="1"/>
          </p:nvPr>
        </p:nvSpPr>
        <p:spPr>
          <a:xfrm>
            <a:off x="457200" y="1209635"/>
            <a:ext cx="11191339" cy="4579006"/>
          </a:xfrm>
        </p:spPr>
        <p:txBody>
          <a:bodyPr>
            <a:noAutofit/>
          </a:bodyPr>
          <a:lstStyle/>
          <a:p>
            <a:pPr marL="0" indent="0">
              <a:lnSpc>
                <a:spcPct val="100000"/>
              </a:lnSpc>
              <a:spcBef>
                <a:spcPts val="0"/>
              </a:spcBef>
              <a:buNone/>
            </a:pPr>
            <a:r>
              <a:rPr lang="en-US" sz="1800" b="1" dirty="0">
                <a:ea typeface="Calibri" panose="020F0502020204030204" pitchFamily="34" charset="0"/>
                <a:cs typeface="Calibri" panose="020F0502020204030204" pitchFamily="34" charset="0"/>
              </a:rPr>
              <a:t>Common Criticisms:</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.650 IWI minimum overstates ability to pay of very poor districts (nearly ½ of districts have an IWI &lt;.650).</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When the Foundation Aid formula was enacted, there was no property tax cap – an increase in property wealth could cause a district to lose Foundation Aid but the tax cap might not allow that district to realize offsetting local revenue without seeking and gaining a tax cap over-ride.</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There are significant lags in the property wealth and income data.</a:t>
            </a:r>
          </a:p>
          <a:p>
            <a:pPr marL="0" indent="0">
              <a:lnSpc>
                <a:spcPct val="100000"/>
              </a:lnSpc>
              <a:spcBef>
                <a:spcPts val="0"/>
              </a:spcBef>
              <a:spcAft>
                <a:spcPts val="600"/>
              </a:spcAft>
              <a:buNone/>
            </a:pPr>
            <a:r>
              <a:rPr lang="en-US" sz="1800" b="1" dirty="0">
                <a:ea typeface="Calibri" panose="020F0502020204030204" pitchFamily="34" charset="0"/>
                <a:cs typeface="Calibri" panose="020F0502020204030204" pitchFamily="34" charset="0"/>
              </a:rPr>
              <a:t>Report Recommendations:</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Remove .650 IWI floor and raise IWI ceiling to 3.000</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Calculate income per capita of 5-17 year-olds in district, rather than per public school pupil—latter arguably overstates ability to pay in districts with many nonpublic students</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Allow districts to use most favorable of three blends of property  and income – current 50%/50%, or 70% property/30% income, or 30% property/70% income</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Replace four-tier State Sharing Ratio calculation</a:t>
            </a:r>
          </a:p>
          <a:p>
            <a:pPr>
              <a:lnSpc>
                <a:spcPct val="100000"/>
              </a:lnSpc>
              <a:spcBef>
                <a:spcPts val="0"/>
              </a:spcBef>
              <a:spcAft>
                <a:spcPts val="1200"/>
              </a:spcAft>
              <a:buFont typeface="Wingdings" panose="05000000000000000000" pitchFamily="2" charset="2"/>
              <a:buChar char="Ø"/>
            </a:pPr>
            <a:endParaRPr lang="en-US" sz="2400" dirty="0"/>
          </a:p>
        </p:txBody>
      </p:sp>
      <p:sp>
        <p:nvSpPr>
          <p:cNvPr id="9221" name="Slide Number Placeholder 1">
            <a:extLst>
              <a:ext uri="{FF2B5EF4-FFF2-40B4-BE49-F238E27FC236}">
                <a16:creationId xmlns:a16="http://schemas.microsoft.com/office/drawing/2014/main" id="{A2263BC5-3D95-B8AF-2D5A-3C8F1189A0C9}"/>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33</a:t>
            </a:fld>
            <a:endParaRPr lang="en-US" sz="1600" b="1" dirty="0">
              <a:solidFill>
                <a:srgbClr val="005295"/>
              </a:solidFill>
            </a:endParaRPr>
          </a:p>
        </p:txBody>
      </p:sp>
      <p:sp>
        <p:nvSpPr>
          <p:cNvPr id="2" name="Title 3">
            <a:extLst>
              <a:ext uri="{FF2B5EF4-FFF2-40B4-BE49-F238E27FC236}">
                <a16:creationId xmlns:a16="http://schemas.microsoft.com/office/drawing/2014/main" id="{9170711D-7419-D771-E795-3B10447A5784}"/>
              </a:ext>
            </a:extLst>
          </p:cNvPr>
          <p:cNvSpPr txBox="1">
            <a:spLocks/>
          </p:cNvSpPr>
          <p:nvPr/>
        </p:nvSpPr>
        <p:spPr>
          <a:xfrm>
            <a:off x="396350" y="99949"/>
            <a:ext cx="10996361"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Expected Local Contribution, continued…	</a:t>
            </a:r>
            <a:endParaRPr lang="en-US" sz="3200" dirty="0">
              <a:solidFill>
                <a:srgbClr val="005295"/>
              </a:solidFill>
              <a:latin typeface="+mn-lt"/>
            </a:endParaRPr>
          </a:p>
        </p:txBody>
      </p:sp>
      <p:pic>
        <p:nvPicPr>
          <p:cNvPr id="3" name="Picture 2" descr="NYSCOSS_LOGO_stacked.color.jpg">
            <a:extLst>
              <a:ext uri="{FF2B5EF4-FFF2-40B4-BE49-F238E27FC236}">
                <a16:creationId xmlns:a16="http://schemas.microsoft.com/office/drawing/2014/main" id="{18302CA7-A13F-F1FF-4B83-64454211ABBA}"/>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cxnSp>
        <p:nvCxnSpPr>
          <p:cNvPr id="6" name="Straight Connector 5">
            <a:extLst>
              <a:ext uri="{FF2B5EF4-FFF2-40B4-BE49-F238E27FC236}">
                <a16:creationId xmlns:a16="http://schemas.microsoft.com/office/drawing/2014/main" id="{4AF3ACA8-E05F-1A58-160E-E633C77A3BA8}"/>
              </a:ext>
            </a:extLst>
          </p:cNvPr>
          <p:cNvCxnSpPr>
            <a:cxnSpLocks/>
          </p:cNvCxnSpPr>
          <p:nvPr/>
        </p:nvCxnSpPr>
        <p:spPr>
          <a:xfrm>
            <a:off x="457200" y="1143000"/>
            <a:ext cx="11283351"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0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383F6-B365-AB9D-6CE9-9A6E4023680E}"/>
            </a:ext>
          </a:extLst>
        </p:cNvPr>
        <p:cNvGrpSpPr/>
        <p:nvPr/>
      </p:nvGrpSpPr>
      <p:grpSpPr>
        <a:xfrm>
          <a:off x="0" y="0"/>
          <a:ext cx="0" cy="0"/>
          <a:chOff x="0" y="0"/>
          <a:chExt cx="0" cy="0"/>
        </a:xfrm>
      </p:grpSpPr>
      <p:pic>
        <p:nvPicPr>
          <p:cNvPr id="8" name="Picture 7" descr="A graph with numbers and lines&#10;&#10;Description automatically generated">
            <a:extLst>
              <a:ext uri="{FF2B5EF4-FFF2-40B4-BE49-F238E27FC236}">
                <a16:creationId xmlns:a16="http://schemas.microsoft.com/office/drawing/2014/main" id="{03DF6014-04EE-0438-0E50-1966D0AA2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1139" y="1257443"/>
            <a:ext cx="7964011" cy="5353797"/>
          </a:xfrm>
          <a:prstGeom prst="rect">
            <a:avLst/>
          </a:prstGeom>
        </p:spPr>
      </p:pic>
      <p:sp>
        <p:nvSpPr>
          <p:cNvPr id="9221" name="Slide Number Placeholder 1">
            <a:extLst>
              <a:ext uri="{FF2B5EF4-FFF2-40B4-BE49-F238E27FC236}">
                <a16:creationId xmlns:a16="http://schemas.microsoft.com/office/drawing/2014/main" id="{334F6423-449D-7579-D8A2-DDA272681AA1}"/>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34</a:t>
            </a:fld>
            <a:endParaRPr lang="en-US" sz="1600" b="1" dirty="0">
              <a:solidFill>
                <a:srgbClr val="005295"/>
              </a:solidFill>
            </a:endParaRPr>
          </a:p>
        </p:txBody>
      </p:sp>
      <p:sp>
        <p:nvSpPr>
          <p:cNvPr id="2" name="Title 3">
            <a:extLst>
              <a:ext uri="{FF2B5EF4-FFF2-40B4-BE49-F238E27FC236}">
                <a16:creationId xmlns:a16="http://schemas.microsoft.com/office/drawing/2014/main" id="{1BBB6659-9BCD-BFCB-2329-839506F911B4}"/>
              </a:ext>
            </a:extLst>
          </p:cNvPr>
          <p:cNvSpPr txBox="1">
            <a:spLocks/>
          </p:cNvSpPr>
          <p:nvPr/>
        </p:nvSpPr>
        <p:spPr>
          <a:xfrm>
            <a:off x="396350" y="99949"/>
            <a:ext cx="10996361"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Expected Local Contribution, continued…	</a:t>
            </a:r>
            <a:endParaRPr lang="en-US" sz="3200" dirty="0">
              <a:solidFill>
                <a:srgbClr val="005295"/>
              </a:solidFill>
              <a:latin typeface="+mn-lt"/>
            </a:endParaRPr>
          </a:p>
        </p:txBody>
      </p:sp>
      <p:pic>
        <p:nvPicPr>
          <p:cNvPr id="3" name="Picture 2" descr="NYSCOSS_LOGO_stacked.color.jpg">
            <a:extLst>
              <a:ext uri="{FF2B5EF4-FFF2-40B4-BE49-F238E27FC236}">
                <a16:creationId xmlns:a16="http://schemas.microsoft.com/office/drawing/2014/main" id="{01A5B609-3541-A14A-C0BC-D75240FD9443}"/>
              </a:ext>
            </a:extLst>
          </p:cNvPr>
          <p:cNvPicPr>
            <a:picLocks noChangeArrowheads="1"/>
          </p:cNvPicPr>
          <p:nvPr/>
        </p:nvPicPr>
        <p:blipFill>
          <a:blip r:embed="rId4" cstate="print"/>
          <a:srcRect/>
          <a:stretch>
            <a:fillRect/>
          </a:stretch>
        </p:blipFill>
        <p:spPr bwMode="auto">
          <a:xfrm>
            <a:off x="294543" y="5808096"/>
            <a:ext cx="1087313" cy="913379"/>
          </a:xfrm>
          <a:prstGeom prst="rect">
            <a:avLst/>
          </a:prstGeom>
          <a:noFill/>
          <a:ln w="9525">
            <a:noFill/>
            <a:miter lim="800000"/>
            <a:headEnd/>
            <a:tailEnd/>
          </a:ln>
        </p:spPr>
      </p:pic>
      <p:cxnSp>
        <p:nvCxnSpPr>
          <p:cNvPr id="11" name="Straight Connector 10">
            <a:extLst>
              <a:ext uri="{FF2B5EF4-FFF2-40B4-BE49-F238E27FC236}">
                <a16:creationId xmlns:a16="http://schemas.microsoft.com/office/drawing/2014/main" id="{CF509551-6AE7-7F4C-921B-A2662CCF74AD}"/>
              </a:ext>
            </a:extLst>
          </p:cNvPr>
          <p:cNvCxnSpPr>
            <a:cxnSpLocks/>
          </p:cNvCxnSpPr>
          <p:nvPr/>
        </p:nvCxnSpPr>
        <p:spPr>
          <a:xfrm>
            <a:off x="5158310" y="1795355"/>
            <a:ext cx="2777137" cy="3451954"/>
          </a:xfrm>
          <a:prstGeom prst="line">
            <a:avLst/>
          </a:prstGeom>
          <a:ln w="444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AE2404F-22CE-A737-9219-6EDA8C9386A5}"/>
              </a:ext>
            </a:extLst>
          </p:cNvPr>
          <p:cNvSpPr txBox="1"/>
          <p:nvPr/>
        </p:nvSpPr>
        <p:spPr>
          <a:xfrm>
            <a:off x="8378962" y="2517802"/>
            <a:ext cx="2777137" cy="369332"/>
          </a:xfrm>
          <a:prstGeom prst="rect">
            <a:avLst/>
          </a:prstGeom>
          <a:solidFill>
            <a:schemeClr val="tx2">
              <a:lumMod val="20000"/>
              <a:lumOff val="80000"/>
            </a:schemeClr>
          </a:solidFill>
        </p:spPr>
        <p:txBody>
          <a:bodyPr wrap="square" rtlCol="0">
            <a:spAutoFit/>
          </a:bodyPr>
          <a:lstStyle/>
          <a:p>
            <a:r>
              <a:rPr lang="en-US" b="1" dirty="0">
                <a:solidFill>
                  <a:srgbClr val="005295"/>
                </a:solidFill>
              </a:rPr>
              <a:t>Current State Sharing Ratio</a:t>
            </a:r>
          </a:p>
        </p:txBody>
      </p:sp>
      <p:sp>
        <p:nvSpPr>
          <p:cNvPr id="25" name="TextBox 24">
            <a:extLst>
              <a:ext uri="{FF2B5EF4-FFF2-40B4-BE49-F238E27FC236}">
                <a16:creationId xmlns:a16="http://schemas.microsoft.com/office/drawing/2014/main" id="{7E1E76CB-4123-181C-B40A-F1996DC372EB}"/>
              </a:ext>
            </a:extLst>
          </p:cNvPr>
          <p:cNvSpPr txBox="1"/>
          <p:nvPr/>
        </p:nvSpPr>
        <p:spPr>
          <a:xfrm>
            <a:off x="4949640" y="4167663"/>
            <a:ext cx="1575474" cy="646331"/>
          </a:xfrm>
          <a:prstGeom prst="rect">
            <a:avLst/>
          </a:prstGeom>
          <a:solidFill>
            <a:schemeClr val="tx2">
              <a:lumMod val="20000"/>
              <a:lumOff val="80000"/>
            </a:schemeClr>
          </a:solidFill>
        </p:spPr>
        <p:txBody>
          <a:bodyPr wrap="square" rtlCol="0">
            <a:spAutoFit/>
          </a:bodyPr>
          <a:lstStyle/>
          <a:p>
            <a:pPr algn="ctr"/>
            <a:r>
              <a:rPr lang="en-US" b="1" dirty="0">
                <a:solidFill>
                  <a:srgbClr val="005295"/>
                </a:solidFill>
              </a:rPr>
              <a:t>Old Operating</a:t>
            </a:r>
          </a:p>
          <a:p>
            <a:pPr algn="ctr"/>
            <a:r>
              <a:rPr lang="en-US" b="1" dirty="0">
                <a:solidFill>
                  <a:srgbClr val="005295"/>
                </a:solidFill>
              </a:rPr>
              <a:t> Aid Ratio</a:t>
            </a:r>
          </a:p>
        </p:txBody>
      </p:sp>
      <p:sp>
        <p:nvSpPr>
          <p:cNvPr id="5" name="TextBox 4">
            <a:extLst>
              <a:ext uri="{FF2B5EF4-FFF2-40B4-BE49-F238E27FC236}">
                <a16:creationId xmlns:a16="http://schemas.microsoft.com/office/drawing/2014/main" id="{E51AD9B1-EC03-FA1A-B9A4-8031A70DCD59}"/>
              </a:ext>
            </a:extLst>
          </p:cNvPr>
          <p:cNvSpPr txBox="1"/>
          <p:nvPr/>
        </p:nvSpPr>
        <p:spPr>
          <a:xfrm>
            <a:off x="457200" y="2228671"/>
            <a:ext cx="3216853" cy="2585323"/>
          </a:xfrm>
          <a:prstGeom prst="rect">
            <a:avLst/>
          </a:prstGeom>
          <a:noFill/>
        </p:spPr>
        <p:txBody>
          <a:bodyPr wrap="square" rtlCol="0">
            <a:spAutoFit/>
          </a:bodyPr>
          <a:lstStyle/>
          <a:p>
            <a:r>
              <a:rPr lang="en-US" dirty="0">
                <a:latin typeface="Book Antiqua" panose="02040602050305030304" pitchFamily="18" charset="0"/>
              </a:rPr>
              <a:t>Allowing choice of property/income blends should </a:t>
            </a:r>
            <a:r>
              <a:rPr lang="en-US" dirty="0">
                <a:effectLst>
                  <a:outerShdw blurRad="38100" dist="38100" dir="2700000" algn="tl">
                    <a:srgbClr val="000000">
                      <a:alpha val="43137"/>
                    </a:srgbClr>
                  </a:outerShdw>
                </a:effectLst>
                <a:latin typeface="Book Antiqua" panose="02040602050305030304" pitchFamily="18" charset="0"/>
              </a:rPr>
              <a:t>help</a:t>
            </a:r>
            <a:r>
              <a:rPr lang="en-US" dirty="0">
                <a:latin typeface="Book Antiqua" panose="02040602050305030304" pitchFamily="18" charset="0"/>
              </a:rPr>
              <a:t> virtually every district.</a:t>
            </a:r>
          </a:p>
          <a:p>
            <a:endParaRPr lang="en-US" dirty="0">
              <a:latin typeface="Book Antiqua" panose="02040602050305030304" pitchFamily="18" charset="0"/>
            </a:endParaRPr>
          </a:p>
          <a:p>
            <a:r>
              <a:rPr lang="en-US" dirty="0">
                <a:latin typeface="Book Antiqua" panose="02040602050305030304" pitchFamily="18" charset="0"/>
              </a:rPr>
              <a:t>Flattening or smoothing slope in State Sharing Ratio could </a:t>
            </a:r>
            <a:r>
              <a:rPr lang="en-US" dirty="0">
                <a:effectLst>
                  <a:outerShdw blurRad="38100" dist="38100" dir="2700000" algn="tl">
                    <a:srgbClr val="000000">
                      <a:alpha val="43137"/>
                    </a:srgbClr>
                  </a:outerShdw>
                </a:effectLst>
                <a:latin typeface="Book Antiqua" panose="02040602050305030304" pitchFamily="18" charset="0"/>
              </a:rPr>
              <a:t>reduce</a:t>
            </a:r>
            <a:r>
              <a:rPr lang="en-US" dirty="0">
                <a:latin typeface="Book Antiqua" panose="02040602050305030304" pitchFamily="18" charset="0"/>
              </a:rPr>
              <a:t> aid for some districts.</a:t>
            </a:r>
          </a:p>
        </p:txBody>
      </p:sp>
      <p:sp>
        <p:nvSpPr>
          <p:cNvPr id="22" name="Freeform: Shape 21">
            <a:extLst>
              <a:ext uri="{FF2B5EF4-FFF2-40B4-BE49-F238E27FC236}">
                <a16:creationId xmlns:a16="http://schemas.microsoft.com/office/drawing/2014/main" id="{D2A76350-F1F8-AFB7-048B-F52060FE56B0}"/>
              </a:ext>
            </a:extLst>
          </p:cNvPr>
          <p:cNvSpPr/>
          <p:nvPr/>
        </p:nvSpPr>
        <p:spPr>
          <a:xfrm>
            <a:off x="5052654" y="2301074"/>
            <a:ext cx="574423" cy="1838848"/>
          </a:xfrm>
          <a:custGeom>
            <a:avLst/>
            <a:gdLst>
              <a:gd name="connsiteX0" fmla="*/ 574423 w 574423"/>
              <a:gd name="connsiteY0" fmla="*/ 1738365 h 1738365"/>
              <a:gd name="connsiteX1" fmla="*/ 1667 w 574423"/>
              <a:gd name="connsiteY1" fmla="*/ 1105319 h 1738365"/>
              <a:gd name="connsiteX2" fmla="*/ 433746 w 574423"/>
              <a:gd name="connsiteY2" fmla="*/ 0 h 1738365"/>
            </a:gdLst>
            <a:ahLst/>
            <a:cxnLst>
              <a:cxn ang="0">
                <a:pos x="connsiteX0" y="connsiteY0"/>
              </a:cxn>
              <a:cxn ang="0">
                <a:pos x="connsiteX1" y="connsiteY1"/>
              </a:cxn>
              <a:cxn ang="0">
                <a:pos x="connsiteX2" y="connsiteY2"/>
              </a:cxn>
            </a:cxnLst>
            <a:rect l="l" t="t" r="r" b="b"/>
            <a:pathLst>
              <a:path w="574423" h="1738365">
                <a:moveTo>
                  <a:pt x="574423" y="1738365"/>
                </a:moveTo>
                <a:cubicBezTo>
                  <a:pt x="299768" y="1566705"/>
                  <a:pt x="25113" y="1395046"/>
                  <a:pt x="1667" y="1105319"/>
                </a:cubicBezTo>
                <a:cubicBezTo>
                  <a:pt x="-21779" y="815592"/>
                  <a:pt x="205983" y="407796"/>
                  <a:pt x="433746" y="0"/>
                </a:cubicBezTo>
              </a:path>
            </a:pathLst>
          </a:custGeom>
          <a:noFill/>
          <a:ln w="22225">
            <a:solidFill>
              <a:srgbClr val="005295"/>
            </a:solidFill>
            <a:tailEnd type="stealt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05378F-C012-4684-85FB-65A255D69985}"/>
              </a:ext>
            </a:extLst>
          </p:cNvPr>
          <p:cNvSpPr/>
          <p:nvPr/>
        </p:nvSpPr>
        <p:spPr>
          <a:xfrm>
            <a:off x="6040448" y="2517802"/>
            <a:ext cx="2308370" cy="213475"/>
          </a:xfrm>
          <a:custGeom>
            <a:avLst/>
            <a:gdLst>
              <a:gd name="connsiteX0" fmla="*/ 2230734 w 2230734"/>
              <a:gd name="connsiteY0" fmla="*/ 160774 h 160774"/>
              <a:gd name="connsiteX1" fmla="*/ 562707 w 2230734"/>
              <a:gd name="connsiteY1" fmla="*/ 60290 h 160774"/>
              <a:gd name="connsiteX2" fmla="*/ 0 w 2230734"/>
              <a:gd name="connsiteY2" fmla="*/ 0 h 160774"/>
            </a:gdLst>
            <a:ahLst/>
            <a:cxnLst>
              <a:cxn ang="0">
                <a:pos x="connsiteX0" y="connsiteY0"/>
              </a:cxn>
              <a:cxn ang="0">
                <a:pos x="connsiteX1" y="connsiteY1"/>
              </a:cxn>
              <a:cxn ang="0">
                <a:pos x="connsiteX2" y="connsiteY2"/>
              </a:cxn>
            </a:cxnLst>
            <a:rect l="l" t="t" r="r" b="b"/>
            <a:pathLst>
              <a:path w="2230734" h="160774">
                <a:moveTo>
                  <a:pt x="2230734" y="160774"/>
                </a:moveTo>
                <a:lnTo>
                  <a:pt x="562707" y="60290"/>
                </a:lnTo>
                <a:cubicBezTo>
                  <a:pt x="190918" y="33494"/>
                  <a:pt x="95459" y="16747"/>
                  <a:pt x="0" y="0"/>
                </a:cubicBezTo>
              </a:path>
            </a:pathLst>
          </a:custGeom>
          <a:noFill/>
          <a:ln w="22225">
            <a:solidFill>
              <a:srgbClr val="005295"/>
            </a:solidFill>
            <a:tailEnd type="stealt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5561C92C-3A84-89F6-15D6-7C0EC83FCB53}"/>
              </a:ext>
            </a:extLst>
          </p:cNvPr>
          <p:cNvCxnSpPr>
            <a:cxnSpLocks/>
          </p:cNvCxnSpPr>
          <p:nvPr/>
        </p:nvCxnSpPr>
        <p:spPr>
          <a:xfrm>
            <a:off x="7935447" y="5247309"/>
            <a:ext cx="2961153" cy="0"/>
          </a:xfrm>
          <a:prstGeom prst="line">
            <a:avLst/>
          </a:prstGeom>
          <a:ln w="444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85B0AB4-A851-0F76-9648-95E3DA01211C}"/>
              </a:ext>
            </a:extLst>
          </p:cNvPr>
          <p:cNvCxnSpPr>
            <a:cxnSpLocks/>
          </p:cNvCxnSpPr>
          <p:nvPr/>
        </p:nvCxnSpPr>
        <p:spPr>
          <a:xfrm>
            <a:off x="457200" y="1143000"/>
            <a:ext cx="11283351"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65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animBg="1"/>
      <p:bldP spid="22" grpId="0" animBg="1"/>
      <p:bldP spid="2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D98AB-B880-DCF8-9F99-98BF7EAA5D86}"/>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CD169EE7-EEEC-21DF-B49A-A32A7FA26C28}"/>
              </a:ext>
            </a:extLst>
          </p:cNvPr>
          <p:cNvSpPr>
            <a:spLocks noGrp="1"/>
          </p:cNvSpPr>
          <p:nvPr>
            <p:ph idx="1"/>
          </p:nvPr>
        </p:nvSpPr>
        <p:spPr>
          <a:xfrm>
            <a:off x="457200" y="1209635"/>
            <a:ext cx="11191339" cy="4579006"/>
          </a:xfrm>
        </p:spPr>
        <p:txBody>
          <a:bodyPr>
            <a:noAutofit/>
          </a:bodyPr>
          <a:lstStyle/>
          <a:p>
            <a:pPr marL="0" indent="0">
              <a:lnSpc>
                <a:spcPct val="100000"/>
              </a:lnSpc>
              <a:spcBef>
                <a:spcPts val="0"/>
              </a:spcBef>
              <a:buNone/>
            </a:pPr>
            <a:r>
              <a:rPr lang="en-US" sz="1800" b="1" dirty="0">
                <a:ea typeface="Calibri" panose="020F0502020204030204" pitchFamily="34" charset="0"/>
                <a:cs typeface="Calibri" panose="020F0502020204030204" pitchFamily="34" charset="0"/>
              </a:rPr>
              <a:t>Explanation:  </a:t>
            </a:r>
            <a:endParaRPr lang="en-US" sz="1800" dirty="0">
              <a:effectLst/>
              <a:latin typeface="Book Antiqua" panose="02040602050305030304" pitchFamily="18" charset="0"/>
            </a:endParaRP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rPr>
              <a:t>Based on Average Daily Membership (enrollment), with weightings for students in special education (1.41), declassified from special education (.50), and summer school (.12).</a:t>
            </a:r>
          </a:p>
          <a:p>
            <a:pPr>
              <a:lnSpc>
                <a:spcPct val="100000"/>
              </a:lnSpc>
              <a:spcBef>
                <a:spcPts val="0"/>
              </a:spcBef>
              <a:spcAft>
                <a:spcPts val="1200"/>
              </a:spcAft>
              <a:buFont typeface="Wingdings" panose="05000000000000000000" pitchFamily="2" charset="2"/>
              <a:buChar char="Ø"/>
            </a:pPr>
            <a:r>
              <a:rPr lang="en-US" sz="1800" dirty="0">
                <a:effectLst/>
                <a:latin typeface="Book Antiqua" panose="02040602050305030304" pitchFamily="18" charset="0"/>
              </a:rPr>
              <a:t>“Selected” refers to fact that districts may use the greater of TAFPU for 2024-25 or the average of 2023-24 and 2024-25 TAFPU—provides some cushioning against declines pupil counts</a:t>
            </a:r>
          </a:p>
          <a:p>
            <a:pPr marL="0" indent="0">
              <a:lnSpc>
                <a:spcPct val="100000"/>
              </a:lnSpc>
              <a:spcBef>
                <a:spcPts val="0"/>
              </a:spcBef>
              <a:buNone/>
            </a:pPr>
            <a:r>
              <a:rPr lang="en-US" sz="1800" b="1" dirty="0">
                <a:ea typeface="Calibri" panose="020F0502020204030204" pitchFamily="34" charset="0"/>
                <a:cs typeface="Calibri" panose="020F0502020204030204" pitchFamily="34" charset="0"/>
              </a:rPr>
              <a:t>Common Criticisms:</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Reflecting consensus among stakeholders, 2007-08 Regents State Aid Proposal </a:t>
            </a:r>
            <a:r>
              <a:rPr lang="en-US" sz="1800"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Calibri" panose="020F0502020204030204" pitchFamily="34" charset="0"/>
              </a:rPr>
              <a:t>did not propose </a:t>
            </a:r>
            <a:r>
              <a:rPr lang="en-US" sz="1800" dirty="0">
                <a:latin typeface="Book Antiqua" panose="02040602050305030304" pitchFamily="18" charset="0"/>
                <a:ea typeface="Calibri" panose="020F0502020204030204" pitchFamily="34" charset="0"/>
                <a:cs typeface="Calibri" panose="020F0502020204030204" pitchFamily="34" charset="0"/>
              </a:rPr>
              <a:t>consolidating into Foundation Aid what was then the largest special education aid formula—consolidation of that special education aid formula into Foundation Aid was proposed by Governor Spitzer and included in the enacted budget.</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The uniform 1.41 weighting for all special education students should be replaced by weightings which vary based on level of service—as was the case with the prior formula.</a:t>
            </a:r>
            <a:endParaRPr lang="en-US" sz="2400" dirty="0"/>
          </a:p>
        </p:txBody>
      </p:sp>
      <p:sp>
        <p:nvSpPr>
          <p:cNvPr id="9221" name="Slide Number Placeholder 1">
            <a:extLst>
              <a:ext uri="{FF2B5EF4-FFF2-40B4-BE49-F238E27FC236}">
                <a16:creationId xmlns:a16="http://schemas.microsoft.com/office/drawing/2014/main" id="{2A269C8A-DA22-B70B-5A95-E5045091659E}"/>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35</a:t>
            </a:fld>
            <a:endParaRPr lang="en-US" sz="1600" b="1" dirty="0">
              <a:solidFill>
                <a:srgbClr val="005295"/>
              </a:solidFill>
            </a:endParaRPr>
          </a:p>
        </p:txBody>
      </p:sp>
      <p:sp>
        <p:nvSpPr>
          <p:cNvPr id="2" name="Title 3">
            <a:extLst>
              <a:ext uri="{FF2B5EF4-FFF2-40B4-BE49-F238E27FC236}">
                <a16:creationId xmlns:a16="http://schemas.microsoft.com/office/drawing/2014/main" id="{FCC110B7-F566-012B-F881-5AD168B68DE9}"/>
              </a:ext>
            </a:extLst>
          </p:cNvPr>
          <p:cNvSpPr txBox="1">
            <a:spLocks/>
          </p:cNvSpPr>
          <p:nvPr/>
        </p:nvSpPr>
        <p:spPr>
          <a:xfrm>
            <a:off x="396350" y="99949"/>
            <a:ext cx="10996361"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Selected TAFPU (weighted pupil count)</a:t>
            </a:r>
            <a:endParaRPr lang="en-US" sz="3200" dirty="0">
              <a:solidFill>
                <a:srgbClr val="005295"/>
              </a:solidFill>
              <a:latin typeface="+mn-lt"/>
            </a:endParaRPr>
          </a:p>
        </p:txBody>
      </p:sp>
      <p:pic>
        <p:nvPicPr>
          <p:cNvPr id="3" name="Picture 2" descr="NYSCOSS_LOGO_stacked.color.jpg">
            <a:extLst>
              <a:ext uri="{FF2B5EF4-FFF2-40B4-BE49-F238E27FC236}">
                <a16:creationId xmlns:a16="http://schemas.microsoft.com/office/drawing/2014/main" id="{7BCC6758-1347-5D71-C6BC-DD8A07E91AD4}"/>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cxnSp>
        <p:nvCxnSpPr>
          <p:cNvPr id="5" name="Straight Connector 4">
            <a:extLst>
              <a:ext uri="{FF2B5EF4-FFF2-40B4-BE49-F238E27FC236}">
                <a16:creationId xmlns:a16="http://schemas.microsoft.com/office/drawing/2014/main" id="{838578B5-D58E-5958-1660-B5B50F403C9A}"/>
              </a:ext>
            </a:extLst>
          </p:cNvPr>
          <p:cNvCxnSpPr>
            <a:cxnSpLocks/>
          </p:cNvCxnSpPr>
          <p:nvPr/>
        </p:nvCxnSpPr>
        <p:spPr>
          <a:xfrm>
            <a:off x="457200" y="1143000"/>
            <a:ext cx="11283351"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2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A627B-4979-27AB-D31D-50F205642B46}"/>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434CCB2-6622-042A-030B-C158238BEB11}"/>
              </a:ext>
            </a:extLst>
          </p:cNvPr>
          <p:cNvSpPr>
            <a:spLocks noGrp="1"/>
          </p:cNvSpPr>
          <p:nvPr>
            <p:ph idx="1"/>
          </p:nvPr>
        </p:nvSpPr>
        <p:spPr>
          <a:xfrm>
            <a:off x="457200" y="1209635"/>
            <a:ext cx="11191339" cy="4579006"/>
          </a:xfrm>
        </p:spPr>
        <p:txBody>
          <a:bodyPr>
            <a:noAutofit/>
          </a:bodyPr>
          <a:lstStyle/>
          <a:p>
            <a:pPr marL="0" indent="0">
              <a:lnSpc>
                <a:spcPct val="100000"/>
              </a:lnSpc>
              <a:spcBef>
                <a:spcPts val="0"/>
              </a:spcBef>
              <a:spcAft>
                <a:spcPts val="600"/>
              </a:spcAft>
              <a:buNone/>
            </a:pPr>
            <a:r>
              <a:rPr lang="en-US" sz="1800" b="1" dirty="0">
                <a:ea typeface="Calibri" panose="020F0502020204030204" pitchFamily="34" charset="0"/>
                <a:cs typeface="Calibri" panose="020F0502020204030204" pitchFamily="34" charset="0"/>
              </a:rPr>
              <a:t>Report Recommendations:</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Remove the special education weightings from the Foundation Aid formula; re-establish Public Excess Cost Aid as a separate categorical aid formula.</a:t>
            </a:r>
          </a:p>
          <a:p>
            <a:pPr>
              <a:lnSpc>
                <a:spcPct val="100000"/>
              </a:lnSpc>
              <a:spcBef>
                <a:spcPts val="0"/>
              </a:spcBef>
              <a:spcAft>
                <a:spcPts val="1200"/>
              </a:spcAft>
              <a:buFont typeface="Wingdings" panose="05000000000000000000" pitchFamily="2" charset="2"/>
              <a:buChar char="Ø"/>
            </a:pPr>
            <a:r>
              <a:rPr lang="en-US" sz="1800" dirty="0">
                <a:latin typeface="Book Antiqua" panose="02040602050305030304" pitchFamily="18" charset="0"/>
                <a:ea typeface="Calibri" panose="020F0502020204030204" pitchFamily="34" charset="0"/>
                <a:cs typeface="Calibri" panose="020F0502020204030204" pitchFamily="34" charset="0"/>
              </a:rPr>
              <a:t>Replace uniform 1.41 weighting with variable weightings based on extent of special education services.</a:t>
            </a:r>
            <a:endParaRPr lang="en-US" sz="2400" dirty="0"/>
          </a:p>
        </p:txBody>
      </p:sp>
      <p:sp>
        <p:nvSpPr>
          <p:cNvPr id="9221" name="Slide Number Placeholder 1">
            <a:extLst>
              <a:ext uri="{FF2B5EF4-FFF2-40B4-BE49-F238E27FC236}">
                <a16:creationId xmlns:a16="http://schemas.microsoft.com/office/drawing/2014/main" id="{36D28ED4-6D1B-4F49-9FCF-5204CFA5094C}"/>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36</a:t>
            </a:fld>
            <a:endParaRPr lang="en-US" sz="1600" b="1" dirty="0">
              <a:solidFill>
                <a:srgbClr val="005295"/>
              </a:solidFill>
            </a:endParaRPr>
          </a:p>
        </p:txBody>
      </p:sp>
      <p:sp>
        <p:nvSpPr>
          <p:cNvPr id="2" name="Title 3">
            <a:extLst>
              <a:ext uri="{FF2B5EF4-FFF2-40B4-BE49-F238E27FC236}">
                <a16:creationId xmlns:a16="http://schemas.microsoft.com/office/drawing/2014/main" id="{643531DE-781E-C515-9D2F-F71FFAF58E8B}"/>
              </a:ext>
            </a:extLst>
          </p:cNvPr>
          <p:cNvSpPr txBox="1">
            <a:spLocks/>
          </p:cNvSpPr>
          <p:nvPr/>
        </p:nvSpPr>
        <p:spPr>
          <a:xfrm>
            <a:off x="396350" y="99949"/>
            <a:ext cx="10996361"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Selected TAFPU (weighted pupil count)</a:t>
            </a:r>
            <a:endParaRPr lang="en-US" sz="3200" dirty="0">
              <a:solidFill>
                <a:srgbClr val="005295"/>
              </a:solidFill>
              <a:latin typeface="+mn-lt"/>
            </a:endParaRPr>
          </a:p>
        </p:txBody>
      </p:sp>
      <p:pic>
        <p:nvPicPr>
          <p:cNvPr id="3" name="Picture 2" descr="NYSCOSS_LOGO_stacked.color.jpg">
            <a:extLst>
              <a:ext uri="{FF2B5EF4-FFF2-40B4-BE49-F238E27FC236}">
                <a16:creationId xmlns:a16="http://schemas.microsoft.com/office/drawing/2014/main" id="{DCC16FEF-EBC8-9709-6F43-56D693F8FEB6}"/>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cxnSp>
        <p:nvCxnSpPr>
          <p:cNvPr id="5" name="Straight Connector 4">
            <a:extLst>
              <a:ext uri="{FF2B5EF4-FFF2-40B4-BE49-F238E27FC236}">
                <a16:creationId xmlns:a16="http://schemas.microsoft.com/office/drawing/2014/main" id="{67687FA1-2432-0C03-A4E3-651AE21898E8}"/>
              </a:ext>
            </a:extLst>
          </p:cNvPr>
          <p:cNvCxnSpPr>
            <a:cxnSpLocks/>
          </p:cNvCxnSpPr>
          <p:nvPr/>
        </p:nvCxnSpPr>
        <p:spPr>
          <a:xfrm>
            <a:off x="457200" y="1143000"/>
            <a:ext cx="11283351"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57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0AC39-D994-1376-6C9F-53BECB3C08E4}"/>
            </a:ext>
          </a:extLst>
        </p:cNvPr>
        <p:cNvGrpSpPr/>
        <p:nvPr/>
      </p:nvGrpSpPr>
      <p:grpSpPr>
        <a:xfrm>
          <a:off x="0" y="0"/>
          <a:ext cx="0" cy="0"/>
          <a:chOff x="0" y="0"/>
          <a:chExt cx="0" cy="0"/>
        </a:xfrm>
      </p:grpSpPr>
      <p:sp>
        <p:nvSpPr>
          <p:cNvPr id="9221" name="Slide Number Placeholder 1">
            <a:extLst>
              <a:ext uri="{FF2B5EF4-FFF2-40B4-BE49-F238E27FC236}">
                <a16:creationId xmlns:a16="http://schemas.microsoft.com/office/drawing/2014/main" id="{213D41DD-0990-33E2-A3AF-F4C883C6B52B}"/>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37</a:t>
            </a:fld>
            <a:endParaRPr lang="en-US" sz="1600" b="1" dirty="0">
              <a:solidFill>
                <a:srgbClr val="005295"/>
              </a:solidFill>
            </a:endParaRPr>
          </a:p>
        </p:txBody>
      </p:sp>
      <p:sp>
        <p:nvSpPr>
          <p:cNvPr id="2" name="Title 3">
            <a:extLst>
              <a:ext uri="{FF2B5EF4-FFF2-40B4-BE49-F238E27FC236}">
                <a16:creationId xmlns:a16="http://schemas.microsoft.com/office/drawing/2014/main" id="{EA49C022-C41A-08A9-6871-D7467FAD7640}"/>
              </a:ext>
            </a:extLst>
          </p:cNvPr>
          <p:cNvSpPr txBox="1">
            <a:spLocks/>
          </p:cNvSpPr>
          <p:nvPr/>
        </p:nvSpPr>
        <p:spPr>
          <a:xfrm>
            <a:off x="385216" y="181112"/>
            <a:ext cx="10515600" cy="93803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5295"/>
                </a:solidFill>
                <a:latin typeface="+mn-lt"/>
              </a:rPr>
              <a:t>Save-Harmless Recommendations:</a:t>
            </a:r>
            <a:endParaRPr lang="en-US" sz="2800" dirty="0">
              <a:solidFill>
                <a:srgbClr val="005295"/>
              </a:solidFill>
              <a:latin typeface="+mn-lt"/>
            </a:endParaRPr>
          </a:p>
        </p:txBody>
      </p:sp>
      <p:pic>
        <p:nvPicPr>
          <p:cNvPr id="3" name="Picture 2" descr="NYSCOSS_LOGO_stacked.color.jpg">
            <a:extLst>
              <a:ext uri="{FF2B5EF4-FFF2-40B4-BE49-F238E27FC236}">
                <a16:creationId xmlns:a16="http://schemas.microsoft.com/office/drawing/2014/main" id="{F696F294-A90B-DF8D-CBF2-A528973089BD}"/>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
        <p:nvSpPr>
          <p:cNvPr id="7" name="TextBox 6">
            <a:extLst>
              <a:ext uri="{FF2B5EF4-FFF2-40B4-BE49-F238E27FC236}">
                <a16:creationId xmlns:a16="http://schemas.microsoft.com/office/drawing/2014/main" id="{E6BA6EBB-E0AF-CFE5-6FB2-514868ADA031}"/>
              </a:ext>
            </a:extLst>
          </p:cNvPr>
          <p:cNvSpPr txBox="1"/>
          <p:nvPr/>
        </p:nvSpPr>
        <p:spPr>
          <a:xfrm>
            <a:off x="457200" y="1283420"/>
            <a:ext cx="11197388" cy="4548489"/>
          </a:xfrm>
          <a:prstGeom prst="rect">
            <a:avLst/>
          </a:prstGeom>
          <a:noFill/>
        </p:spPr>
        <p:txBody>
          <a:bodyPr wrap="square">
            <a:spAutoFit/>
          </a:bodyPr>
          <a:lstStyle/>
          <a:p>
            <a:pPr>
              <a:lnSpc>
                <a:spcPct val="90000"/>
              </a:lnSpc>
              <a:spcAft>
                <a:spcPts val="1200"/>
              </a:spcAft>
            </a:pPr>
            <a:r>
              <a:rPr lang="en-US" sz="1900" dirty="0">
                <a:effectLst/>
                <a:latin typeface="Garamond" panose="02020404030301010803" pitchFamily="18" charset="0"/>
                <a:ea typeface="Calibri" panose="020F0502020204030204" pitchFamily="34" charset="0"/>
              </a:rPr>
              <a:t>“Once revisions and updates have been made to the Foundation Aid formula:</a:t>
            </a:r>
          </a:p>
          <a:p>
            <a:pPr marL="285750" indent="-285750">
              <a:lnSpc>
                <a:spcPct val="90000"/>
              </a:lnSpc>
              <a:spcAft>
                <a:spcPts val="1200"/>
              </a:spcAft>
              <a:buFont typeface="Arial" panose="020B0604020202020204" pitchFamily="34" charset="0"/>
              <a:buChar char="•"/>
            </a:pPr>
            <a:r>
              <a:rPr lang="en-US" sz="1900" dirty="0">
                <a:effectLst/>
                <a:latin typeface="Garamond" panose="02020404030301010803" pitchFamily="18" charset="0"/>
                <a:ea typeface="Calibri" panose="020F0502020204030204" pitchFamily="34" charset="0"/>
              </a:rPr>
              <a:t>Establish a per-pupil local income and property wealth threshold above which districts would not be eligible for full Save Harmless aid payments. Similarly, establish an enrollment-loss threshold at which school districts would face reductions in Save Harmless allocations. Reinvest these funds in lower-wealth districts experiencing enrollment growth.</a:t>
            </a:r>
          </a:p>
          <a:p>
            <a:pPr marL="285750" indent="-285750">
              <a:lnSpc>
                <a:spcPct val="90000"/>
              </a:lnSpc>
              <a:spcAft>
                <a:spcPts val="1200"/>
              </a:spcAft>
              <a:buFont typeface="Arial" panose="020B0604020202020204" pitchFamily="34" charset="0"/>
              <a:buChar char="•"/>
            </a:pPr>
            <a:r>
              <a:rPr lang="en-US" sz="1900" dirty="0">
                <a:effectLst/>
                <a:latin typeface="Garamond" panose="02020404030301010803" pitchFamily="18" charset="0"/>
                <a:ea typeface="Calibri" panose="020F0502020204030204" pitchFamily="34" charset="0"/>
              </a:rPr>
              <a:t>Require districts retaining more than 10 percent of their budget as a year-end balance to apply the excess as an offset to Save Harmless allocations.</a:t>
            </a:r>
          </a:p>
          <a:p>
            <a:pPr marL="285750" indent="-285750">
              <a:lnSpc>
                <a:spcPct val="90000"/>
              </a:lnSpc>
              <a:spcAft>
                <a:spcPts val="1200"/>
              </a:spcAft>
              <a:buFont typeface="Arial" panose="020B0604020202020204" pitchFamily="34" charset="0"/>
              <a:buChar char="•"/>
            </a:pPr>
            <a:r>
              <a:rPr lang="en-US" sz="1900" dirty="0">
                <a:effectLst/>
                <a:latin typeface="Garamond" panose="02020404030301010803" pitchFamily="18" charset="0"/>
                <a:ea typeface="Calibri" panose="020F0502020204030204" pitchFamily="34" charset="0"/>
              </a:rPr>
              <a:t>Require districts with a 10-year reduction in total student enrollment of 15 percent or more and year-end fund balances of greater than 4 percent to apply the excess balance as an offset against Save Harmless payments.</a:t>
            </a:r>
          </a:p>
          <a:p>
            <a:pPr marL="285750" indent="-285750">
              <a:lnSpc>
                <a:spcPct val="90000"/>
              </a:lnSpc>
              <a:spcAft>
                <a:spcPts val="1200"/>
              </a:spcAft>
              <a:buFont typeface="Arial" panose="020B0604020202020204" pitchFamily="34" charset="0"/>
              <a:buChar char="•"/>
            </a:pPr>
            <a:r>
              <a:rPr lang="en-US" sz="1900" dirty="0">
                <a:effectLst/>
                <a:latin typeface="Garamond" panose="02020404030301010803" pitchFamily="18" charset="0"/>
                <a:ea typeface="Calibri" panose="020F0502020204030204" pitchFamily="34" charset="0"/>
              </a:rPr>
              <a:t>Enact elements of the Save Harmless modifications proposed in the 2024-25 executive budget, such as a cap on the size of Save Harmless aid reduction any district would face and a progressive local wealth-based schedule that varies the size of such reductions.</a:t>
            </a:r>
          </a:p>
          <a:p>
            <a:pPr>
              <a:lnSpc>
                <a:spcPct val="90000"/>
              </a:lnSpc>
              <a:spcAft>
                <a:spcPts val="1200"/>
              </a:spcAft>
            </a:pPr>
            <a:r>
              <a:rPr lang="en-US" sz="1900" dirty="0">
                <a:effectLst/>
                <a:latin typeface="Garamond" panose="02020404030301010803" pitchFamily="18" charset="0"/>
                <a:ea typeface="Calibri" panose="020F0502020204030204" pitchFamily="34" charset="0"/>
              </a:rPr>
              <a:t>Policymakers could establish a three- or five-year ‘phase-out schedule’ for any planned reductions in Save Harmless allocations.”</a:t>
            </a:r>
          </a:p>
        </p:txBody>
      </p:sp>
      <p:sp>
        <p:nvSpPr>
          <p:cNvPr id="5" name="Rectangle 4">
            <a:extLst>
              <a:ext uri="{FF2B5EF4-FFF2-40B4-BE49-F238E27FC236}">
                <a16:creationId xmlns:a16="http://schemas.microsoft.com/office/drawing/2014/main" id="{748D29C2-85AF-058A-CD8D-1EE1DDF1C04A}"/>
              </a:ext>
            </a:extLst>
          </p:cNvPr>
          <p:cNvSpPr/>
          <p:nvPr/>
        </p:nvSpPr>
        <p:spPr>
          <a:xfrm>
            <a:off x="457200" y="1283420"/>
            <a:ext cx="7501095" cy="384591"/>
          </a:xfrm>
          <a:prstGeom prst="rect">
            <a:avLst/>
          </a:prstGeom>
          <a:solidFill>
            <a:srgbClr val="FFC000">
              <a:alpha val="10000"/>
            </a:srgbClr>
          </a:solid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214B4F5C-4D9B-783B-F4D8-B8DD0F77F87D}"/>
              </a:ext>
            </a:extLst>
          </p:cNvPr>
          <p:cNvCxnSpPr>
            <a:cxnSpLocks/>
          </p:cNvCxnSpPr>
          <p:nvPr/>
        </p:nvCxnSpPr>
        <p:spPr>
          <a:xfrm>
            <a:off x="457200" y="1143000"/>
            <a:ext cx="11283351"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91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F98A9-011C-A5B1-4F21-AD33345A1CCE}"/>
            </a:ext>
          </a:extLst>
        </p:cNvPr>
        <p:cNvGrpSpPr/>
        <p:nvPr/>
      </p:nvGrpSpPr>
      <p:grpSpPr>
        <a:xfrm>
          <a:off x="0" y="0"/>
          <a:ext cx="0" cy="0"/>
          <a:chOff x="0" y="0"/>
          <a:chExt cx="0" cy="0"/>
        </a:xfrm>
      </p:grpSpPr>
      <p:sp>
        <p:nvSpPr>
          <p:cNvPr id="9221" name="Slide Number Placeholder 1">
            <a:extLst>
              <a:ext uri="{FF2B5EF4-FFF2-40B4-BE49-F238E27FC236}">
                <a16:creationId xmlns:a16="http://schemas.microsoft.com/office/drawing/2014/main" id="{34B7CEA1-DAB9-8672-A426-952E57AD0CD0}"/>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4</a:t>
            </a:fld>
            <a:endParaRPr lang="en-US" sz="1600" b="1" dirty="0">
              <a:solidFill>
                <a:srgbClr val="005295"/>
              </a:solidFill>
            </a:endParaRPr>
          </a:p>
        </p:txBody>
      </p:sp>
      <p:sp>
        <p:nvSpPr>
          <p:cNvPr id="2" name="Title 3">
            <a:extLst>
              <a:ext uri="{FF2B5EF4-FFF2-40B4-BE49-F238E27FC236}">
                <a16:creationId xmlns:a16="http://schemas.microsoft.com/office/drawing/2014/main" id="{A2168C3B-1FBE-7101-21C8-E0D8140C5983}"/>
              </a:ext>
            </a:extLst>
          </p:cNvPr>
          <p:cNvSpPr txBox="1">
            <a:spLocks/>
          </p:cNvSpPr>
          <p:nvPr/>
        </p:nvSpPr>
        <p:spPr>
          <a:xfrm>
            <a:off x="396350" y="99949"/>
            <a:ext cx="10996361" cy="688721"/>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“Affordability” is the theme of the year</a:t>
            </a:r>
            <a:endParaRPr lang="en-US" sz="3200" dirty="0">
              <a:solidFill>
                <a:srgbClr val="005295"/>
              </a:solidFill>
              <a:latin typeface="+mn-lt"/>
            </a:endParaRPr>
          </a:p>
        </p:txBody>
      </p:sp>
      <p:pic>
        <p:nvPicPr>
          <p:cNvPr id="3" name="Picture 2" descr="NYSCOSS_LOGO_stacked.color.jpg">
            <a:extLst>
              <a:ext uri="{FF2B5EF4-FFF2-40B4-BE49-F238E27FC236}">
                <a16:creationId xmlns:a16="http://schemas.microsoft.com/office/drawing/2014/main" id="{866F3699-AFC8-02AF-E18E-9F85326DA028}"/>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pic>
        <p:nvPicPr>
          <p:cNvPr id="7" name="Picture 6">
            <a:extLst>
              <a:ext uri="{FF2B5EF4-FFF2-40B4-BE49-F238E27FC236}">
                <a16:creationId xmlns:a16="http://schemas.microsoft.com/office/drawing/2014/main" id="{3144556D-D973-6F18-A9F1-7431CB3357AC}"/>
              </a:ext>
            </a:extLst>
          </p:cNvPr>
          <p:cNvPicPr>
            <a:picLocks noChangeAspect="1"/>
          </p:cNvPicPr>
          <p:nvPr/>
        </p:nvPicPr>
        <p:blipFill>
          <a:blip r:embed="rId4"/>
          <a:stretch>
            <a:fillRect/>
          </a:stretch>
        </p:blipFill>
        <p:spPr>
          <a:xfrm>
            <a:off x="1514664" y="788670"/>
            <a:ext cx="9878047" cy="5562522"/>
          </a:xfrm>
          <a:prstGeom prst="rect">
            <a:avLst/>
          </a:prstGeom>
        </p:spPr>
      </p:pic>
      <p:sp>
        <p:nvSpPr>
          <p:cNvPr id="8" name="TextBox 7">
            <a:extLst>
              <a:ext uri="{FF2B5EF4-FFF2-40B4-BE49-F238E27FC236}">
                <a16:creationId xmlns:a16="http://schemas.microsoft.com/office/drawing/2014/main" id="{45EF29B0-5A61-F223-4DBA-BE2DC443E553}"/>
              </a:ext>
            </a:extLst>
          </p:cNvPr>
          <p:cNvSpPr txBox="1"/>
          <p:nvPr/>
        </p:nvSpPr>
        <p:spPr>
          <a:xfrm flipH="1">
            <a:off x="4571999" y="5292090"/>
            <a:ext cx="4206240" cy="646331"/>
          </a:xfrm>
          <a:prstGeom prst="rect">
            <a:avLst/>
          </a:prstGeom>
          <a:solidFill>
            <a:srgbClr val="E2E9F6"/>
          </a:solidFill>
        </p:spPr>
        <p:txBody>
          <a:bodyPr wrap="square" rtlCol="0">
            <a:spAutoFit/>
          </a:bodyPr>
          <a:lstStyle/>
          <a:p>
            <a:pPr algn="ctr"/>
            <a:r>
              <a:rPr lang="en-US" i="1" dirty="0">
                <a:solidFill>
                  <a:srgbClr val="005295"/>
                </a:solidFill>
              </a:rPr>
              <a:t>Excerpt from Budget Director’s technical presentation, January 21, 2025</a:t>
            </a:r>
          </a:p>
        </p:txBody>
      </p:sp>
    </p:spTree>
    <p:extLst>
      <p:ext uri="{BB962C8B-B14F-4D97-AF65-F5344CB8AC3E}">
        <p14:creationId xmlns:p14="http://schemas.microsoft.com/office/powerpoint/2010/main" val="111819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32FA0-EC98-7FDC-3F64-A81AAF8BAC49}"/>
            </a:ext>
          </a:extLst>
        </p:cNvPr>
        <p:cNvGrpSpPr/>
        <p:nvPr/>
      </p:nvGrpSpPr>
      <p:grpSpPr>
        <a:xfrm>
          <a:off x="0" y="0"/>
          <a:ext cx="0" cy="0"/>
          <a:chOff x="0" y="0"/>
          <a:chExt cx="0" cy="0"/>
        </a:xfrm>
      </p:grpSpPr>
      <p:sp>
        <p:nvSpPr>
          <p:cNvPr id="9221" name="Slide Number Placeholder 1">
            <a:extLst>
              <a:ext uri="{FF2B5EF4-FFF2-40B4-BE49-F238E27FC236}">
                <a16:creationId xmlns:a16="http://schemas.microsoft.com/office/drawing/2014/main" id="{0460E85C-DC0D-446E-EE30-3EC8353A11C0}"/>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5</a:t>
            </a:fld>
            <a:endParaRPr lang="en-US" sz="1600" b="1" dirty="0">
              <a:solidFill>
                <a:srgbClr val="005295"/>
              </a:solidFill>
            </a:endParaRPr>
          </a:p>
        </p:txBody>
      </p:sp>
      <p:sp>
        <p:nvSpPr>
          <p:cNvPr id="2" name="Title 3">
            <a:extLst>
              <a:ext uri="{FF2B5EF4-FFF2-40B4-BE49-F238E27FC236}">
                <a16:creationId xmlns:a16="http://schemas.microsoft.com/office/drawing/2014/main" id="{45DCBA39-C5DE-5A2B-A5D4-E2CB475B0BAD}"/>
              </a:ext>
            </a:extLst>
          </p:cNvPr>
          <p:cNvSpPr txBox="1">
            <a:spLocks/>
          </p:cNvSpPr>
          <p:nvPr/>
        </p:nvSpPr>
        <p:spPr>
          <a:xfrm>
            <a:off x="457200" y="20496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5295"/>
                </a:solidFill>
                <a:latin typeface="+mn-lt"/>
              </a:rPr>
              <a:t>Governor’s Proposed Budget for Education – The Big Picture </a:t>
            </a:r>
            <a:endParaRPr lang="en-US" sz="2800" dirty="0">
              <a:solidFill>
                <a:srgbClr val="005295"/>
              </a:solidFill>
              <a:latin typeface="+mn-lt"/>
            </a:endParaRPr>
          </a:p>
        </p:txBody>
      </p:sp>
      <p:cxnSp>
        <p:nvCxnSpPr>
          <p:cNvPr id="4" name="Straight Connector 3">
            <a:extLst>
              <a:ext uri="{FF2B5EF4-FFF2-40B4-BE49-F238E27FC236}">
                <a16:creationId xmlns:a16="http://schemas.microsoft.com/office/drawing/2014/main" id="{FE00FF9A-3484-5844-DC09-270DCF761010}"/>
              </a:ext>
            </a:extLst>
          </p:cNvPr>
          <p:cNvCxnSpPr>
            <a:cxnSpLocks/>
          </p:cNvCxnSpPr>
          <p:nvPr/>
        </p:nvCxnSpPr>
        <p:spPr>
          <a:xfrm>
            <a:off x="457200" y="1143000"/>
            <a:ext cx="11188460"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D06D7CBC-3E5B-D2BE-9B68-1538A6D09A53}"/>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
        <p:nvSpPr>
          <p:cNvPr id="7" name="Content Placeholder 8">
            <a:extLst>
              <a:ext uri="{FF2B5EF4-FFF2-40B4-BE49-F238E27FC236}">
                <a16:creationId xmlns:a16="http://schemas.microsoft.com/office/drawing/2014/main" id="{AB26C9CB-882A-3975-9BB1-2882B2520B98}"/>
              </a:ext>
            </a:extLst>
          </p:cNvPr>
          <p:cNvSpPr>
            <a:spLocks noGrp="1"/>
          </p:cNvSpPr>
          <p:nvPr>
            <p:ph idx="1"/>
          </p:nvPr>
        </p:nvSpPr>
        <p:spPr>
          <a:xfrm>
            <a:off x="457200" y="1339516"/>
            <a:ext cx="10896599" cy="4327357"/>
          </a:xfrm>
        </p:spPr>
        <p:txBody>
          <a:bodyPr>
            <a:noAutofit/>
          </a:bodyPr>
          <a:lstStyle/>
          <a:p>
            <a:pPr>
              <a:spcBef>
                <a:spcPts val="0"/>
              </a:spcBef>
              <a:spcAft>
                <a:spcPts val="1200"/>
              </a:spcAft>
              <a:buFont typeface="Wingdings" panose="05000000000000000000" pitchFamily="2" charset="2"/>
              <a:buChar char="Ø"/>
            </a:pPr>
            <a:r>
              <a:rPr lang="en-US" sz="2000" dirty="0">
                <a:latin typeface="Garamond" panose="02020404030301010803" pitchFamily="18" charset="0"/>
              </a:rPr>
              <a:t>$1.69 billion (4.8%) Increase in total School Aid on run; includes</a:t>
            </a:r>
          </a:p>
          <a:p>
            <a:pPr lvl="1">
              <a:spcBef>
                <a:spcPts val="0"/>
              </a:spcBef>
              <a:spcAft>
                <a:spcPts val="1200"/>
              </a:spcAft>
              <a:buFont typeface="Calibri" panose="020F0502020204030204" pitchFamily="34" charset="0"/>
              <a:buChar char="—"/>
            </a:pPr>
            <a:r>
              <a:rPr lang="en-US" sz="2000" dirty="0">
                <a:latin typeface="Garamond" panose="02020404030301010803" pitchFamily="18" charset="0"/>
              </a:rPr>
              <a:t>$1.46 billion (5.9%) increase in Foundation Aid </a:t>
            </a:r>
          </a:p>
          <a:p>
            <a:pPr lvl="1">
              <a:spcBef>
                <a:spcPts val="0"/>
              </a:spcBef>
              <a:spcAft>
                <a:spcPts val="1800"/>
              </a:spcAft>
              <a:buFont typeface="Calibri" panose="020F0502020204030204" pitchFamily="34" charset="0"/>
              <a:buChar char="—"/>
            </a:pPr>
            <a:r>
              <a:rPr lang="en-US" sz="2000" dirty="0">
                <a:latin typeface="Garamond" panose="02020404030301010803" pitchFamily="18" charset="0"/>
              </a:rPr>
              <a:t>Expense-based and categorical aids funded according to formulas in current law, generating a net $230 million (2.2%) increase—figures for all districts match November estimates from State Education Department</a:t>
            </a:r>
          </a:p>
          <a:p>
            <a:pPr>
              <a:spcBef>
                <a:spcPts val="0"/>
              </a:spcBef>
              <a:spcAft>
                <a:spcPts val="1800"/>
              </a:spcAft>
              <a:buFont typeface="Wingdings" panose="05000000000000000000" pitchFamily="2" charset="2"/>
              <a:buChar char="Ø"/>
            </a:pPr>
            <a:r>
              <a:rPr lang="en-US" sz="2000" dirty="0">
                <a:latin typeface="Garamond" panose="02020404030301010803" pitchFamily="18" charset="0"/>
              </a:rPr>
              <a:t>$160 million increase to fund Universal School Meals</a:t>
            </a:r>
          </a:p>
          <a:p>
            <a:pPr>
              <a:spcBef>
                <a:spcPts val="0"/>
              </a:spcBef>
              <a:spcAft>
                <a:spcPts val="1800"/>
              </a:spcAft>
              <a:buFont typeface="Wingdings" panose="05000000000000000000" pitchFamily="2" charset="2"/>
              <a:buChar char="Ø"/>
            </a:pPr>
            <a:r>
              <a:rPr lang="en-US" sz="2000" dirty="0">
                <a:latin typeface="Garamond" panose="02020404030301010803" pitchFamily="18" charset="0"/>
              </a:rPr>
              <a:t>New funding stream and reporting requirement for dual enrollment classes—$12.2 million</a:t>
            </a:r>
          </a:p>
          <a:p>
            <a:pPr>
              <a:spcBef>
                <a:spcPts val="0"/>
              </a:spcBef>
              <a:spcAft>
                <a:spcPts val="1800"/>
              </a:spcAft>
              <a:buFont typeface="Wingdings" panose="05000000000000000000" pitchFamily="2" charset="2"/>
              <a:buChar char="Ø"/>
            </a:pPr>
            <a:r>
              <a:rPr lang="en-US" sz="2000" dirty="0">
                <a:latin typeface="Garamond" panose="02020404030301010803" pitchFamily="18" charset="0"/>
              </a:rPr>
              <a:t>“Distraction Free Schools”—smartphone ban</a:t>
            </a:r>
          </a:p>
          <a:p>
            <a:pPr>
              <a:spcBef>
                <a:spcPts val="0"/>
              </a:spcBef>
              <a:spcAft>
                <a:spcPts val="1800"/>
              </a:spcAft>
              <a:buFont typeface="Wingdings" panose="05000000000000000000" pitchFamily="2" charset="2"/>
              <a:buChar char="Ø"/>
            </a:pPr>
            <a:r>
              <a:rPr lang="en-US" sz="2000" dirty="0">
                <a:latin typeface="Garamond" panose="02020404030301010803" pitchFamily="18" charset="0"/>
              </a:rPr>
              <a:t>No changes related to zero-emission school bus transition</a:t>
            </a:r>
          </a:p>
          <a:p>
            <a:pPr>
              <a:spcBef>
                <a:spcPts val="0"/>
              </a:spcBef>
              <a:spcAft>
                <a:spcPts val="1800"/>
              </a:spcAft>
              <a:buFont typeface="Wingdings" panose="05000000000000000000" pitchFamily="2" charset="2"/>
              <a:buChar char="Ø"/>
            </a:pPr>
            <a:r>
              <a:rPr lang="en-US" sz="2000" dirty="0">
                <a:latin typeface="Garamond" panose="02020404030301010803" pitchFamily="18" charset="0"/>
              </a:rPr>
              <a:t>Extension of retiree earnings limit extension </a:t>
            </a:r>
            <a:r>
              <a:rPr lang="en-US" sz="2000" u="sng" dirty="0">
                <a:latin typeface="Garamond" panose="02020404030301010803" pitchFamily="18" charset="0"/>
              </a:rPr>
              <a:t>not</a:t>
            </a:r>
            <a:r>
              <a:rPr lang="en-US" sz="2000" dirty="0">
                <a:latin typeface="Garamond" panose="02020404030301010803" pitchFamily="18" charset="0"/>
              </a:rPr>
              <a:t> proposed</a:t>
            </a:r>
          </a:p>
          <a:p>
            <a:pPr>
              <a:spcBef>
                <a:spcPts val="0"/>
              </a:spcBef>
              <a:spcAft>
                <a:spcPts val="1200"/>
              </a:spcAft>
              <a:buFont typeface="Wingdings" panose="05000000000000000000" pitchFamily="2" charset="2"/>
              <a:buChar char="Ø"/>
            </a:pPr>
            <a:endParaRPr lang="en-US" sz="2000" dirty="0"/>
          </a:p>
          <a:p>
            <a:pPr>
              <a:spcBef>
                <a:spcPts val="0"/>
              </a:spcBef>
              <a:spcAft>
                <a:spcPts val="1200"/>
              </a:spcAft>
              <a:buFont typeface="Wingdings" panose="05000000000000000000" pitchFamily="2" charset="2"/>
              <a:buChar char="Ø"/>
            </a:pPr>
            <a:endParaRPr lang="en-US" sz="2000" dirty="0"/>
          </a:p>
        </p:txBody>
      </p:sp>
    </p:spTree>
    <p:extLst>
      <p:ext uri="{BB962C8B-B14F-4D97-AF65-F5344CB8AC3E}">
        <p14:creationId xmlns:p14="http://schemas.microsoft.com/office/powerpoint/2010/main" val="13791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460007"/>
            <a:ext cx="11272982" cy="3481447"/>
          </a:xfrm>
        </p:spPr>
        <p:txBody>
          <a:bodyPr>
            <a:noAutofit/>
          </a:bodyPr>
          <a:lstStyle/>
          <a:p>
            <a:pPr marL="0" indent="0" algn="ctr">
              <a:spcBef>
                <a:spcPts val="0"/>
              </a:spcBef>
              <a:spcAft>
                <a:spcPts val="1800"/>
              </a:spcAft>
              <a:buNone/>
            </a:pPr>
            <a:r>
              <a:rPr lang="en-US" sz="2000" b="1" dirty="0">
                <a:ea typeface="Calibri" panose="020F0502020204030204" pitchFamily="34" charset="0"/>
                <a:cs typeface="Calibri" panose="020F0502020204030204" pitchFamily="34" charset="0"/>
              </a:rPr>
              <a:t>Foundation Aid  =  [(Foundation Amount  X  Pupil Needs Index  X  Regional Cost Index)  </a:t>
            </a:r>
            <a:br>
              <a:rPr lang="en-US" sz="2000" b="1" dirty="0">
                <a:ea typeface="Calibri" panose="020F0502020204030204" pitchFamily="34" charset="0"/>
                <a:cs typeface="Calibri" panose="020F0502020204030204" pitchFamily="34" charset="0"/>
              </a:rPr>
            </a:br>
            <a:r>
              <a:rPr lang="en-US" sz="2000" b="1" dirty="0">
                <a:ea typeface="Calibri" panose="020F0502020204030204" pitchFamily="34" charset="0"/>
                <a:cs typeface="Calibri" panose="020F0502020204030204" pitchFamily="34" charset="0"/>
              </a:rPr>
              <a:t>–  Expected Local Contribution]  X  Selected TAFPU</a:t>
            </a:r>
            <a:r>
              <a:rPr lang="en-US" sz="2000" dirty="0">
                <a:ea typeface="Calibri" panose="020F0502020204030204" pitchFamily="34" charset="0"/>
                <a:cs typeface="Calibri" panose="020F0502020204030204" pitchFamily="34" charset="0"/>
              </a:rPr>
              <a:t> (weighted pupil count)</a:t>
            </a:r>
          </a:p>
          <a:p>
            <a:pPr marL="0" indent="0" algn="ctr">
              <a:spcBef>
                <a:spcPts val="0"/>
              </a:spcBef>
              <a:buNone/>
            </a:pPr>
            <a:r>
              <a:rPr lang="en-US" sz="2000" b="1" dirty="0">
                <a:latin typeface="Garamond" panose="02020404030301010803" pitchFamily="18" charset="0"/>
                <a:ea typeface="Calibri" panose="020F0502020204030204" pitchFamily="34" charset="0"/>
                <a:cs typeface="Calibri" panose="020F0502020204030204" pitchFamily="34" charset="0"/>
              </a:rPr>
              <a:t> </a:t>
            </a:r>
            <a:endParaRPr lang="en-US" sz="1050" b="1" dirty="0">
              <a:latin typeface="Garamond" panose="02020404030301010803" pitchFamily="18" charset="0"/>
              <a:ea typeface="Calibri" panose="020F0502020204030204" pitchFamily="34" charset="0"/>
              <a:cs typeface="Calibri" panose="020F0502020204030204" pitchFamily="34" charset="0"/>
            </a:endParaRPr>
          </a:p>
          <a:p>
            <a:pPr marL="365760" indent="-365760">
              <a:spcBef>
                <a:spcPts val="0"/>
              </a:spcBef>
              <a:spcAft>
                <a:spcPts val="1800"/>
              </a:spcAft>
            </a:pPr>
            <a:r>
              <a:rPr lang="en-US" sz="2000" b="1" dirty="0">
                <a:ea typeface="Calibri" panose="020F0502020204030204" pitchFamily="34" charset="0"/>
                <a:cs typeface="Calibri" panose="020F0502020204030204" pitchFamily="34" charset="0"/>
              </a:rPr>
              <a:t>Formula Amount or Full Funding Amount</a:t>
            </a:r>
            <a:r>
              <a:rPr lang="en-US" sz="2000" dirty="0">
                <a:ea typeface="Calibri" panose="020F0502020204030204" pitchFamily="34" charset="0"/>
                <a:cs typeface="Calibri" panose="020F0502020204030204" pitchFamily="34" charset="0"/>
              </a:rPr>
              <a:t> </a:t>
            </a:r>
            <a:r>
              <a:rPr lang="en-US" sz="2000" dirty="0">
                <a:latin typeface="Book Antiqua" panose="02040602050305030304" pitchFamily="18" charset="0"/>
                <a:ea typeface="Calibri" panose="020F0502020204030204" pitchFamily="34" charset="0"/>
                <a:cs typeface="Calibri" panose="020F0502020204030204" pitchFamily="34" charset="0"/>
              </a:rPr>
              <a:t>– </a:t>
            </a:r>
            <a:r>
              <a:rPr lang="en-US" sz="2000" dirty="0">
                <a:latin typeface="Garamond" panose="02020404030301010803" pitchFamily="18" charset="0"/>
                <a:ea typeface="Calibri" panose="020F0502020204030204" pitchFamily="34" charset="0"/>
                <a:cs typeface="Calibri" panose="020F0502020204030204" pitchFamily="34" charset="0"/>
              </a:rPr>
              <a:t>the result of the above calculation</a:t>
            </a:r>
          </a:p>
          <a:p>
            <a:pPr marL="365760" indent="-365760">
              <a:spcBef>
                <a:spcPts val="0"/>
              </a:spcBef>
              <a:spcAft>
                <a:spcPts val="1800"/>
              </a:spcAft>
            </a:pPr>
            <a:r>
              <a:rPr lang="en-US" sz="2000" b="1" dirty="0">
                <a:ea typeface="Calibri" panose="020F0502020204030204" pitchFamily="34" charset="0"/>
                <a:cs typeface="Calibri" panose="020F0502020204030204" pitchFamily="34" charset="0"/>
              </a:rPr>
              <a:t>Save-Harmless</a:t>
            </a:r>
            <a:r>
              <a:rPr lang="en-US" sz="2000" dirty="0">
                <a:latin typeface="Garamond" panose="02020404030301010803" pitchFamily="18" charset="0"/>
                <a:ea typeface="Calibri" panose="020F0502020204030204" pitchFamily="34" charset="0"/>
                <a:cs typeface="Calibri" panose="020F0502020204030204" pitchFamily="34" charset="0"/>
              </a:rPr>
              <a:t> – for decades, the state has ensured that, whatever the formula calculations might produce, districts will not receive a reduction from prior year funding in Foundation Aid, or the general-purpose operating aid formulas which preceded it</a:t>
            </a:r>
          </a:p>
          <a:p>
            <a:pPr marL="365760" indent="-365760">
              <a:spcBef>
                <a:spcPts val="0"/>
              </a:spcBef>
              <a:spcAft>
                <a:spcPts val="600"/>
              </a:spcAft>
            </a:pPr>
            <a:r>
              <a:rPr lang="en-US" sz="2000" dirty="0">
                <a:latin typeface="Garamond" panose="02020404030301010803" pitchFamily="18" charset="0"/>
                <a:ea typeface="Calibri" panose="020F0502020204030204" pitchFamily="34" charset="0"/>
                <a:cs typeface="Calibri" panose="020F0502020204030204" pitchFamily="34" charset="0"/>
              </a:rPr>
              <a:t>We speak of districts as being “</a:t>
            </a:r>
            <a:r>
              <a:rPr lang="en-US" sz="2000" b="1"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Calibri" panose="020F0502020204030204" pitchFamily="34" charset="0"/>
              </a:rPr>
              <a:t>on the formula</a:t>
            </a:r>
            <a:r>
              <a:rPr lang="en-US" sz="2000" dirty="0">
                <a:latin typeface="Garamond" panose="02020404030301010803" pitchFamily="18" charset="0"/>
                <a:ea typeface="Calibri" panose="020F0502020204030204" pitchFamily="34" charset="0"/>
                <a:cs typeface="Calibri" panose="020F0502020204030204" pitchFamily="34" charset="0"/>
              </a:rPr>
              <a:t>” or “</a:t>
            </a:r>
            <a:r>
              <a:rPr lang="en-US" sz="2000" b="1"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Calibri" panose="020F0502020204030204" pitchFamily="34" charset="0"/>
              </a:rPr>
              <a:t>on save-harmless</a:t>
            </a:r>
            <a:r>
              <a:rPr lang="en-US" sz="2000" dirty="0">
                <a:latin typeface="Garamond" panose="02020404030301010803" pitchFamily="18" charset="0"/>
                <a:ea typeface="Calibri" panose="020F0502020204030204" pitchFamily="34" charset="0"/>
                <a:cs typeface="Calibri" panose="020F0502020204030204" pitchFamily="34" charset="0"/>
              </a:rPr>
              <a:t>.”</a:t>
            </a:r>
            <a:endParaRPr lang="en-US" sz="1600" dirty="0">
              <a:latin typeface="Garamond" panose="02020404030301010803" pitchFamily="18" charset="0"/>
            </a:endParaRPr>
          </a:p>
          <a:p>
            <a:pPr marL="0" indent="0">
              <a:spcBef>
                <a:spcPts val="0"/>
              </a:spcBef>
              <a:spcAft>
                <a:spcPts val="1800"/>
              </a:spcAft>
              <a:buNone/>
            </a:pPr>
            <a:endParaRPr lang="en-US" sz="1600" dirty="0">
              <a:latin typeface="Book Antiqua" panose="02040602050305030304" pitchFamily="18" charset="0"/>
            </a:endParaRPr>
          </a:p>
          <a:p>
            <a:pPr>
              <a:spcBef>
                <a:spcPts val="0"/>
              </a:spcBef>
              <a:spcAft>
                <a:spcPts val="1800"/>
              </a:spcAft>
              <a:buFont typeface="Wingdings" panose="05000000000000000000" pitchFamily="2" charset="2"/>
              <a:buChar char="Ø"/>
            </a:pPr>
            <a:endParaRPr lang="en-US" sz="1800" dirty="0"/>
          </a:p>
          <a:p>
            <a:pPr>
              <a:spcBef>
                <a:spcPts val="0"/>
              </a:spcBef>
              <a:spcAft>
                <a:spcPts val="1800"/>
              </a:spcAft>
              <a:buFont typeface="Wingdings" panose="05000000000000000000" pitchFamily="2" charset="2"/>
              <a:buChar char="Ø"/>
            </a:pPr>
            <a:endParaRPr lang="en-US" sz="2000" dirty="0"/>
          </a:p>
        </p:txBody>
      </p:sp>
      <p:sp>
        <p:nvSpPr>
          <p:cNvPr id="922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6</a:t>
            </a:fld>
            <a:endParaRPr lang="en-US" sz="1600" b="1" dirty="0">
              <a:solidFill>
                <a:srgbClr val="005295"/>
              </a:solidFill>
            </a:endParaRPr>
          </a:p>
        </p:txBody>
      </p:sp>
      <p:sp>
        <p:nvSpPr>
          <p:cNvPr id="2" name="Title 3">
            <a:extLst>
              <a:ext uri="{FF2B5EF4-FFF2-40B4-BE49-F238E27FC236}">
                <a16:creationId xmlns:a16="http://schemas.microsoft.com/office/drawing/2014/main" id="{9672E00D-E835-5B5B-D5B0-D0C144522358}"/>
              </a:ext>
            </a:extLst>
          </p:cNvPr>
          <p:cNvSpPr txBox="1">
            <a:spLocks/>
          </p:cNvSpPr>
          <p:nvPr/>
        </p:nvSpPr>
        <p:spPr>
          <a:xfrm>
            <a:off x="396350" y="99949"/>
            <a:ext cx="10996361"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Foundation Aid Background</a:t>
            </a:r>
            <a:endParaRPr lang="en-US" sz="3200" dirty="0">
              <a:solidFill>
                <a:srgbClr val="005295"/>
              </a:solidFill>
              <a:latin typeface="+mn-lt"/>
            </a:endParaRPr>
          </a:p>
        </p:txBody>
      </p:sp>
      <p:pic>
        <p:nvPicPr>
          <p:cNvPr id="3" name="Picture 2" descr="NYSCOSS_LOGO_stacked.color.jpg">
            <a:extLst>
              <a:ext uri="{FF2B5EF4-FFF2-40B4-BE49-F238E27FC236}">
                <a16:creationId xmlns:a16="http://schemas.microsoft.com/office/drawing/2014/main" id="{6FCE0147-CD86-6E29-1EF5-6BCCFCBFC659}"/>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cxnSp>
        <p:nvCxnSpPr>
          <p:cNvPr id="5" name="Straight Connector 4">
            <a:extLst>
              <a:ext uri="{FF2B5EF4-FFF2-40B4-BE49-F238E27FC236}">
                <a16:creationId xmlns:a16="http://schemas.microsoft.com/office/drawing/2014/main" id="{C2EEB5EC-FB01-8D6F-1D2D-7CE7DB98B897}"/>
              </a:ext>
            </a:extLst>
          </p:cNvPr>
          <p:cNvCxnSpPr>
            <a:cxnSpLocks/>
          </p:cNvCxnSpPr>
          <p:nvPr/>
        </p:nvCxnSpPr>
        <p:spPr>
          <a:xfrm>
            <a:off x="457200" y="1143000"/>
            <a:ext cx="11283351"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60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67248" y="1254700"/>
            <a:ext cx="11253697" cy="4705736"/>
          </a:xfrm>
        </p:spPr>
        <p:txBody>
          <a:bodyPr>
            <a:noAutofit/>
          </a:bodyPr>
          <a:lstStyle/>
          <a:p>
            <a:pPr marL="274320" indent="-274320">
              <a:spcBef>
                <a:spcPts val="0"/>
              </a:spcBef>
              <a:spcAft>
                <a:spcPts val="1800"/>
              </a:spcAft>
              <a:buFont typeface="+mj-lt"/>
              <a:buAutoNum type="arabicParenR"/>
              <a:defRPr/>
            </a:pPr>
            <a:r>
              <a:rPr lang="en-US" sz="2000" b="1" dirty="0">
                <a:effectLst/>
              </a:rPr>
              <a:t>Foundation Amount: </a:t>
            </a:r>
            <a:r>
              <a:rPr lang="en-US" sz="2000" dirty="0">
                <a:effectLst/>
                <a:latin typeface="Garamond" panose="02020404030301010803" pitchFamily="18" charset="0"/>
              </a:rPr>
              <a:t> </a:t>
            </a:r>
            <a:r>
              <a:rPr lang="en-US" sz="1800" dirty="0">
                <a:effectLst/>
                <a:latin typeface="Garamond" panose="02020404030301010803" pitchFamily="18" charset="0"/>
              </a:rPr>
              <a:t>Same for all districts—$8,040 per pupil for 2024-25, adjusted annually by inflation (</a:t>
            </a:r>
            <a:r>
              <a:rPr lang="en-US" sz="1800" b="1" dirty="0">
                <a:effectLst/>
                <a:latin typeface="Garamond" panose="02020404030301010803" pitchFamily="18" charset="0"/>
              </a:rPr>
              <a:t>an average of 3.1% per year since 2007-08; 2.9% for 2025-26</a:t>
            </a:r>
            <a:r>
              <a:rPr lang="en-US" sz="1800" dirty="0">
                <a:effectLst/>
                <a:latin typeface="Garamond" panose="02020404030301010803" pitchFamily="18" charset="0"/>
              </a:rPr>
              <a:t>). Intended to represent spending necessary to support adequate general education, exclusive of costs aided through other formulas; based on spending of districts deemed successful based on state assessment results—Successful Schools Model.</a:t>
            </a:r>
          </a:p>
          <a:p>
            <a:pPr marL="274320" indent="-274320">
              <a:spcBef>
                <a:spcPts val="0"/>
              </a:spcBef>
              <a:spcAft>
                <a:spcPts val="1800"/>
              </a:spcAft>
              <a:buFont typeface="+mj-lt"/>
              <a:buAutoNum type="arabicParenR"/>
              <a:defRPr/>
            </a:pPr>
            <a:r>
              <a:rPr lang="en-US" sz="2000" b="1" dirty="0">
                <a:effectLst/>
              </a:rPr>
              <a:t>Pupil Needs Index:</a:t>
            </a:r>
            <a:r>
              <a:rPr lang="en-US" sz="2000" dirty="0">
                <a:effectLst/>
              </a:rPr>
              <a:t>  </a:t>
            </a:r>
            <a:r>
              <a:rPr lang="en-US" sz="1800" dirty="0">
                <a:effectLst/>
                <a:latin typeface="Garamond" panose="02020404030301010803" pitchFamily="18" charset="0"/>
              </a:rPr>
              <a:t>Based on 3-year average % of K-6 Free/Reduced Price Lunch eligible enrollment, 2000 Census poverty rate, English Language Learners, and a sparsity factor (can benefit districts with &lt;25 students per square mile).</a:t>
            </a:r>
          </a:p>
          <a:p>
            <a:pPr marL="274320" indent="-274320">
              <a:spcBef>
                <a:spcPts val="0"/>
              </a:spcBef>
              <a:spcAft>
                <a:spcPts val="1800"/>
              </a:spcAft>
              <a:buFont typeface="+mj-lt"/>
              <a:buAutoNum type="arabicParenR"/>
              <a:defRPr/>
            </a:pPr>
            <a:r>
              <a:rPr lang="en-US" sz="2000" b="1" dirty="0">
                <a:effectLst/>
              </a:rPr>
              <a:t>Regional Cost Index: </a:t>
            </a:r>
            <a:r>
              <a:rPr lang="en-US" sz="2000" dirty="0">
                <a:effectLst/>
              </a:rPr>
              <a:t> </a:t>
            </a:r>
            <a:r>
              <a:rPr lang="en-US" sz="1800" dirty="0">
                <a:effectLst/>
                <a:latin typeface="Garamond" panose="02020404030301010803" pitchFamily="18" charset="0"/>
              </a:rPr>
              <a:t>Divides state into nine regions; index is based on wages and salaries of workers with credentials similar to those required of teachers; index values have </a:t>
            </a:r>
            <a:r>
              <a:rPr lang="en-US" sz="1800" u="sng" dirty="0">
                <a:effectLst/>
                <a:latin typeface="Garamond" panose="02020404030301010803" pitchFamily="18" charset="0"/>
              </a:rPr>
              <a:t>never</a:t>
            </a:r>
            <a:r>
              <a:rPr lang="en-US" sz="1800" dirty="0">
                <a:effectLst/>
                <a:latin typeface="Garamond" panose="02020404030301010803" pitchFamily="18" charset="0"/>
              </a:rPr>
              <a:t> been updated.</a:t>
            </a:r>
          </a:p>
          <a:p>
            <a:pPr marL="274320" indent="-274320">
              <a:spcBef>
                <a:spcPts val="0"/>
              </a:spcBef>
              <a:spcAft>
                <a:spcPts val="1800"/>
              </a:spcAft>
              <a:buFont typeface="+mj-lt"/>
              <a:buAutoNum type="arabicParenR"/>
              <a:defRPr/>
            </a:pPr>
            <a:r>
              <a:rPr lang="en-US" sz="2000" b="1" dirty="0">
                <a:effectLst/>
              </a:rPr>
              <a:t>Expected Local Contribution:  </a:t>
            </a:r>
            <a:r>
              <a:rPr lang="en-US" sz="2000" dirty="0">
                <a:latin typeface="Garamond" panose="02020404030301010803" pitchFamily="18" charset="0"/>
              </a:rPr>
              <a:t>Allows two options for calculating; both vary </a:t>
            </a:r>
            <a:r>
              <a:rPr lang="en-US" sz="1800" dirty="0">
                <a:effectLst/>
                <a:latin typeface="Garamond" panose="02020404030301010803" pitchFamily="18" charset="0"/>
              </a:rPr>
              <a:t>based district on property wealth and resident income per pupil</a:t>
            </a:r>
            <a:r>
              <a:rPr lang="en-US" sz="1800" dirty="0">
                <a:latin typeface="Garamond" panose="02020404030301010803" pitchFamily="18" charset="0"/>
              </a:rPr>
              <a:t> and are </a:t>
            </a:r>
            <a:r>
              <a:rPr lang="en-US" sz="1800" i="1" dirty="0">
                <a:effectLst>
                  <a:outerShdw blurRad="38100" dist="38100" dir="2700000" algn="tl">
                    <a:srgbClr val="000000">
                      <a:alpha val="43137"/>
                    </a:srgbClr>
                  </a:outerShdw>
                </a:effectLst>
                <a:latin typeface="Garamond" panose="02020404030301010803" pitchFamily="18" charset="0"/>
              </a:rPr>
              <a:t>affected by how district compares to state as a whole. </a:t>
            </a:r>
          </a:p>
          <a:p>
            <a:pPr marL="274320" indent="-274320">
              <a:spcBef>
                <a:spcPts val="0"/>
              </a:spcBef>
              <a:spcAft>
                <a:spcPts val="1800"/>
              </a:spcAft>
              <a:buFont typeface="+mj-lt"/>
              <a:buAutoNum type="arabicParenR"/>
              <a:defRPr/>
            </a:pPr>
            <a:r>
              <a:rPr lang="en-US" sz="2000" b="1" dirty="0">
                <a:effectLst/>
              </a:rPr>
              <a:t>Selected TAFPU (Total Aidable Foundation Pupil Units):  </a:t>
            </a:r>
            <a:r>
              <a:rPr lang="en-US" sz="1800" dirty="0">
                <a:effectLst/>
                <a:latin typeface="Garamond" panose="02020404030301010803" pitchFamily="18" charset="0"/>
              </a:rPr>
              <a:t>Average Daily Membership, plus weightings (e.g., 1.41 for students with disabilities, .5 for declassified students, .12 for summer school students); more favorable of latest TAFPU or 2-year average (cushions declines).</a:t>
            </a:r>
            <a:endParaRPr lang="en-US" sz="2000" dirty="0">
              <a:latin typeface="Garamond" panose="02020404030301010803" pitchFamily="18" charset="0"/>
            </a:endParaRPr>
          </a:p>
          <a:p>
            <a:pPr>
              <a:spcBef>
                <a:spcPts val="0"/>
              </a:spcBef>
              <a:spcAft>
                <a:spcPts val="1800"/>
              </a:spcAft>
              <a:buFont typeface="Wingdings" panose="05000000000000000000" pitchFamily="2" charset="2"/>
              <a:buChar char="Ø"/>
            </a:pPr>
            <a:endParaRPr lang="en-US" sz="1800" dirty="0">
              <a:latin typeface="Garamond" panose="02020404030301010803" pitchFamily="18" charset="0"/>
            </a:endParaRPr>
          </a:p>
          <a:p>
            <a:pPr marL="0" indent="0">
              <a:spcBef>
                <a:spcPts val="0"/>
              </a:spcBef>
              <a:spcAft>
                <a:spcPts val="1800"/>
              </a:spcAft>
              <a:buNone/>
            </a:pPr>
            <a:endParaRPr lang="en-US" sz="1800" dirty="0">
              <a:latin typeface="Garamond" panose="02020404030301010803" pitchFamily="18" charset="0"/>
            </a:endParaRPr>
          </a:p>
          <a:p>
            <a:pPr>
              <a:spcBef>
                <a:spcPts val="0"/>
              </a:spcBef>
              <a:spcAft>
                <a:spcPts val="1800"/>
              </a:spcAft>
              <a:buFont typeface="Wingdings" panose="05000000000000000000" pitchFamily="2" charset="2"/>
              <a:buChar char="Ø"/>
            </a:pPr>
            <a:endParaRPr lang="en-US" sz="2000" dirty="0">
              <a:latin typeface="Garamond" panose="02020404030301010803" pitchFamily="18" charset="0"/>
            </a:endParaRPr>
          </a:p>
          <a:p>
            <a:pPr>
              <a:spcBef>
                <a:spcPts val="0"/>
              </a:spcBef>
              <a:spcAft>
                <a:spcPts val="1800"/>
              </a:spcAft>
              <a:buFont typeface="Wingdings" panose="05000000000000000000" pitchFamily="2" charset="2"/>
              <a:buChar char="Ø"/>
            </a:pPr>
            <a:endParaRPr lang="en-US" sz="2400" dirty="0">
              <a:latin typeface="Garamond" panose="02020404030301010803" pitchFamily="18" charset="0"/>
            </a:endParaRPr>
          </a:p>
        </p:txBody>
      </p:sp>
      <p:sp>
        <p:nvSpPr>
          <p:cNvPr id="922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7</a:t>
            </a:fld>
            <a:endParaRPr lang="en-US" sz="1600" b="1" dirty="0">
              <a:solidFill>
                <a:srgbClr val="005295"/>
              </a:solidFill>
            </a:endParaRPr>
          </a:p>
        </p:txBody>
      </p:sp>
      <p:sp>
        <p:nvSpPr>
          <p:cNvPr id="2" name="Title 3">
            <a:extLst>
              <a:ext uri="{FF2B5EF4-FFF2-40B4-BE49-F238E27FC236}">
                <a16:creationId xmlns:a16="http://schemas.microsoft.com/office/drawing/2014/main" id="{9672E00D-E835-5B5B-D5B0-D0C144522358}"/>
              </a:ext>
            </a:extLst>
          </p:cNvPr>
          <p:cNvSpPr txBox="1">
            <a:spLocks/>
          </p:cNvSpPr>
          <p:nvPr/>
        </p:nvSpPr>
        <p:spPr>
          <a:xfrm>
            <a:off x="396350" y="99949"/>
            <a:ext cx="10996361"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Foundation Aid Background continued—5 Core Elements</a:t>
            </a:r>
            <a:endParaRPr lang="en-US" sz="3200" dirty="0">
              <a:solidFill>
                <a:srgbClr val="005295"/>
              </a:solidFill>
              <a:latin typeface="+mn-lt"/>
            </a:endParaRPr>
          </a:p>
        </p:txBody>
      </p:sp>
      <p:pic>
        <p:nvPicPr>
          <p:cNvPr id="3" name="Picture 2" descr="NYSCOSS_LOGO_stacked.color.jpg">
            <a:extLst>
              <a:ext uri="{FF2B5EF4-FFF2-40B4-BE49-F238E27FC236}">
                <a16:creationId xmlns:a16="http://schemas.microsoft.com/office/drawing/2014/main" id="{6FCE0147-CD86-6E29-1EF5-6BCCFCBFC659}"/>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cxnSp>
        <p:nvCxnSpPr>
          <p:cNvPr id="5" name="Straight Connector 4">
            <a:extLst>
              <a:ext uri="{FF2B5EF4-FFF2-40B4-BE49-F238E27FC236}">
                <a16:creationId xmlns:a16="http://schemas.microsoft.com/office/drawing/2014/main" id="{61B31653-E5E0-F794-89B1-BB6D56DCD9D9}"/>
              </a:ext>
            </a:extLst>
          </p:cNvPr>
          <p:cNvCxnSpPr>
            <a:cxnSpLocks/>
          </p:cNvCxnSpPr>
          <p:nvPr/>
        </p:nvCxnSpPr>
        <p:spPr>
          <a:xfrm>
            <a:off x="457200" y="1143000"/>
            <a:ext cx="11283351"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2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2F1E7-93AC-DF03-FAF9-7F7736F0B39C}"/>
            </a:ext>
          </a:extLst>
        </p:cNvPr>
        <p:cNvGrpSpPr/>
        <p:nvPr/>
      </p:nvGrpSpPr>
      <p:grpSpPr>
        <a:xfrm>
          <a:off x="0" y="0"/>
          <a:ext cx="0" cy="0"/>
          <a:chOff x="0" y="0"/>
          <a:chExt cx="0" cy="0"/>
        </a:xfrm>
      </p:grpSpPr>
      <p:sp>
        <p:nvSpPr>
          <p:cNvPr id="9221" name="Slide Number Placeholder 1">
            <a:extLst>
              <a:ext uri="{FF2B5EF4-FFF2-40B4-BE49-F238E27FC236}">
                <a16:creationId xmlns:a16="http://schemas.microsoft.com/office/drawing/2014/main" id="{F0723EF3-A38E-986F-68E0-27953C5E4D9D}"/>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8</a:t>
            </a:fld>
            <a:endParaRPr lang="en-US" sz="1600" b="1" dirty="0">
              <a:solidFill>
                <a:srgbClr val="005295"/>
              </a:solidFill>
            </a:endParaRPr>
          </a:p>
        </p:txBody>
      </p:sp>
      <p:sp>
        <p:nvSpPr>
          <p:cNvPr id="2" name="Title 3">
            <a:extLst>
              <a:ext uri="{FF2B5EF4-FFF2-40B4-BE49-F238E27FC236}">
                <a16:creationId xmlns:a16="http://schemas.microsoft.com/office/drawing/2014/main" id="{1D1A2811-28D7-B7DE-7514-0A270FC92B5B}"/>
              </a:ext>
            </a:extLst>
          </p:cNvPr>
          <p:cNvSpPr txBox="1">
            <a:spLocks/>
          </p:cNvSpPr>
          <p:nvPr/>
        </p:nvSpPr>
        <p:spPr>
          <a:xfrm>
            <a:off x="385216" y="181112"/>
            <a:ext cx="10515600" cy="93803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5295"/>
                </a:solidFill>
                <a:latin typeface="+mn-lt"/>
              </a:rPr>
              <a:t>Major Rockefeller Institute Foundation Aid Recommendations</a:t>
            </a:r>
            <a:endParaRPr lang="en-US" sz="2800" dirty="0">
              <a:solidFill>
                <a:srgbClr val="005295"/>
              </a:solidFill>
              <a:latin typeface="+mn-lt"/>
            </a:endParaRPr>
          </a:p>
        </p:txBody>
      </p:sp>
      <p:cxnSp>
        <p:nvCxnSpPr>
          <p:cNvPr id="4" name="Straight Connector 3">
            <a:extLst>
              <a:ext uri="{FF2B5EF4-FFF2-40B4-BE49-F238E27FC236}">
                <a16:creationId xmlns:a16="http://schemas.microsoft.com/office/drawing/2014/main" id="{B3A0396D-38DF-1C33-FCF1-0CB8E6F68ACF}"/>
              </a:ext>
            </a:extLst>
          </p:cNvPr>
          <p:cNvCxnSpPr>
            <a:cxnSpLocks/>
          </p:cNvCxnSpPr>
          <p:nvPr/>
        </p:nvCxnSpPr>
        <p:spPr>
          <a:xfrm>
            <a:off x="457200" y="1143000"/>
            <a:ext cx="11197388"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440536DC-7F3E-229F-3E7A-580DA085C6A1}"/>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graphicFrame>
        <p:nvGraphicFramePr>
          <p:cNvPr id="5" name="Content Placeholder 3">
            <a:extLst>
              <a:ext uri="{FF2B5EF4-FFF2-40B4-BE49-F238E27FC236}">
                <a16:creationId xmlns:a16="http://schemas.microsoft.com/office/drawing/2014/main" id="{82BADCEF-A3FC-A00A-4D34-3356769C1E6A}"/>
              </a:ext>
            </a:extLst>
          </p:cNvPr>
          <p:cNvGraphicFramePr>
            <a:graphicFrameLocks/>
          </p:cNvGraphicFramePr>
          <p:nvPr>
            <p:extLst>
              <p:ext uri="{D42A27DB-BD31-4B8C-83A1-F6EECF244321}">
                <p14:modId xmlns:p14="http://schemas.microsoft.com/office/powerpoint/2010/main" val="2168068773"/>
              </p:ext>
            </p:extLst>
          </p:nvPr>
        </p:nvGraphicFramePr>
        <p:xfrm>
          <a:off x="457199" y="1261168"/>
          <a:ext cx="11197389" cy="4472493"/>
        </p:xfrm>
        <a:graphic>
          <a:graphicData uri="http://schemas.openxmlformats.org/drawingml/2006/table">
            <a:tbl>
              <a:tblPr firstRow="1" firstCol="1" bandRow="1">
                <a:tableStyleId>{5C22544A-7EE6-4342-B048-85BDC9FD1C3A}</a:tableStyleId>
              </a:tblPr>
              <a:tblGrid>
                <a:gridCol w="1950099">
                  <a:extLst>
                    <a:ext uri="{9D8B030D-6E8A-4147-A177-3AD203B41FA5}">
                      <a16:colId xmlns:a16="http://schemas.microsoft.com/office/drawing/2014/main" val="2694221800"/>
                    </a:ext>
                  </a:extLst>
                </a:gridCol>
                <a:gridCol w="9247290">
                  <a:extLst>
                    <a:ext uri="{9D8B030D-6E8A-4147-A177-3AD203B41FA5}">
                      <a16:colId xmlns:a16="http://schemas.microsoft.com/office/drawing/2014/main" val="3993209730"/>
                    </a:ext>
                  </a:extLst>
                </a:gridCol>
              </a:tblGrid>
              <a:tr h="293031">
                <a:tc>
                  <a:txBody>
                    <a:bodyPr/>
                    <a:lstStyle/>
                    <a:p>
                      <a:pPr marL="0" marR="0">
                        <a:spcBef>
                          <a:spcPts val="0"/>
                        </a:spcBef>
                        <a:spcAft>
                          <a:spcPts val="300"/>
                        </a:spcAft>
                      </a:pPr>
                      <a:r>
                        <a:rPr lang="en-US" sz="1800" kern="100">
                          <a:effectLst/>
                        </a:rPr>
                        <a:t>Formula Element</a:t>
                      </a:r>
                      <a:endParaRPr lang="en-US" sz="1800" kern="100" dirty="0">
                        <a:effectLst/>
                      </a:endParaRPr>
                    </a:p>
                  </a:txBody>
                  <a:tcPr marR="137160" marT="0" marB="0"/>
                </a:tc>
                <a:tc>
                  <a:txBody>
                    <a:bodyPr/>
                    <a:lstStyle/>
                    <a:p>
                      <a:pPr marL="0" marR="0">
                        <a:spcBef>
                          <a:spcPts val="0"/>
                        </a:spcBef>
                        <a:spcAft>
                          <a:spcPts val="300"/>
                        </a:spcAft>
                      </a:pPr>
                      <a:r>
                        <a:rPr lang="en-US" sz="1800" kern="100">
                          <a:effectLst/>
                        </a:rPr>
                        <a:t>Recommendations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R="137160" marT="0" marB="0"/>
                </a:tc>
                <a:extLst>
                  <a:ext uri="{0D108BD9-81ED-4DB2-BD59-A6C34878D82A}">
                    <a16:rowId xmlns:a16="http://schemas.microsoft.com/office/drawing/2014/main" val="3731256009"/>
                  </a:ext>
                </a:extLst>
              </a:tr>
              <a:tr h="824099">
                <a:tc>
                  <a:txBody>
                    <a:bodyPr/>
                    <a:lstStyle/>
                    <a:p>
                      <a:pPr marL="0" marR="0">
                        <a:spcBef>
                          <a:spcPts val="0"/>
                        </a:spcBef>
                        <a:spcAft>
                          <a:spcPts val="300"/>
                        </a:spcAft>
                      </a:pPr>
                      <a:r>
                        <a:rPr lang="en-US" sz="1600" kern="100">
                          <a:solidFill>
                            <a:schemeClr val="tx1"/>
                          </a:solidFill>
                          <a:effectLst/>
                        </a:rPr>
                        <a:t>Foundation Amount</a:t>
                      </a:r>
                      <a:endParaRPr lang="en-US"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137160" marT="0" marB="0">
                    <a:solidFill>
                      <a:schemeClr val="accent1">
                        <a:lumMod val="20000"/>
                        <a:lumOff val="80000"/>
                      </a:schemeClr>
                    </a:solidFill>
                  </a:tcPr>
                </a:tc>
                <a:tc>
                  <a:txBody>
                    <a:bodyPr/>
                    <a:lstStyle/>
                    <a:p>
                      <a:pPr marL="0" marR="0">
                        <a:spcBef>
                          <a:spcPts val="0"/>
                        </a:spcBef>
                        <a:spcAft>
                          <a:spcPts val="1200"/>
                        </a:spcAft>
                      </a:pPr>
                      <a:r>
                        <a:rPr lang="en-US" sz="1600" kern="100">
                          <a:effectLst/>
                          <a:latin typeface="Garamond" panose="02020404030301010803" pitchFamily="18" charset="0"/>
                        </a:rPr>
                        <a:t>While other research proceeds, recalculate Successful Schools Model using results from grades 3-8 math and ELA assessments to identify successful districts; use 5-year average change in Northeast US CPI as inflation adjustment; would not add new costs. </a:t>
                      </a:r>
                      <a:r>
                        <a:rPr lang="en-US" sz="1600" i="1" kern="100">
                          <a:effectLst>
                            <a:outerShdw blurRad="38100" dist="38100" dir="2700000" algn="tl">
                              <a:srgbClr val="000000">
                                <a:alpha val="43137"/>
                              </a:srgbClr>
                            </a:outerShdw>
                          </a:effectLst>
                          <a:latin typeface="Garamond" panose="02020404030301010803" pitchFamily="18" charset="0"/>
                        </a:rPr>
                        <a:t>With a suggested 6% adjustment, the effect of this should be neutral for all districts.</a:t>
                      </a:r>
                      <a:endParaRPr lang="en-US" sz="2400" i="1" kern="1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endParaRPr>
                    </a:p>
                  </a:txBody>
                  <a:tcPr marR="137160" marT="0" marB="0">
                    <a:solidFill>
                      <a:schemeClr val="accent1">
                        <a:lumMod val="20000"/>
                        <a:lumOff val="80000"/>
                      </a:schemeClr>
                    </a:solidFill>
                  </a:tcPr>
                </a:tc>
                <a:extLst>
                  <a:ext uri="{0D108BD9-81ED-4DB2-BD59-A6C34878D82A}">
                    <a16:rowId xmlns:a16="http://schemas.microsoft.com/office/drawing/2014/main" val="1545761517"/>
                  </a:ext>
                </a:extLst>
              </a:tr>
              <a:tr h="824099">
                <a:tc>
                  <a:txBody>
                    <a:bodyPr/>
                    <a:lstStyle/>
                    <a:p>
                      <a:pPr marL="0" marR="0">
                        <a:spcBef>
                          <a:spcPts val="0"/>
                        </a:spcBef>
                        <a:spcAft>
                          <a:spcPts val="300"/>
                        </a:spcAft>
                      </a:pPr>
                      <a:r>
                        <a:rPr lang="en-US" sz="1600" kern="100">
                          <a:solidFill>
                            <a:schemeClr val="tx1"/>
                          </a:solidFill>
                          <a:effectLst/>
                        </a:rPr>
                        <a:t>Pupil Needs Index (PNI)</a:t>
                      </a:r>
                      <a:endParaRPr lang="en-US"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137160" marT="0" marB="0">
                    <a:solidFill>
                      <a:schemeClr val="bg2"/>
                    </a:solidFill>
                  </a:tcPr>
                </a:tc>
                <a:tc>
                  <a:txBody>
                    <a:bodyPr/>
                    <a:lstStyle/>
                    <a:p>
                      <a:pPr marL="0" marR="0">
                        <a:spcBef>
                          <a:spcPts val="0"/>
                        </a:spcBef>
                        <a:spcAft>
                          <a:spcPts val="1200"/>
                        </a:spcAft>
                      </a:pPr>
                      <a:r>
                        <a:rPr lang="en-US" sz="1600" kern="100" dirty="0">
                          <a:effectLst/>
                          <a:latin typeface="Garamond" panose="02020404030301010803" pitchFamily="18" charset="0"/>
                        </a:rPr>
                        <a:t>Replace 2000 Census poverty and free and reduced-price lunch data; add factor for extent of poverty; vary weight for English Language Learners; consider making sparsity aid a separate formula. </a:t>
                      </a:r>
                      <a:r>
                        <a:rPr lang="en-US" sz="1600" i="1" kern="100" dirty="0">
                          <a:effectLst>
                            <a:outerShdw blurRad="38100" dist="38100" dir="2700000" algn="tl">
                              <a:srgbClr val="000000">
                                <a:alpha val="43137"/>
                              </a:srgbClr>
                            </a:outerShdw>
                          </a:effectLst>
                          <a:latin typeface="Garamond" panose="02020404030301010803" pitchFamily="18" charset="0"/>
                        </a:rPr>
                        <a:t>Impact on individual districts would vary and is impossible to forecast without resolving details.</a:t>
                      </a:r>
                      <a:endParaRPr lang="en-US" sz="2400" i="1" kern="1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endParaRPr>
                    </a:p>
                  </a:txBody>
                  <a:tcPr marR="137160" marT="0" marB="0">
                    <a:solidFill>
                      <a:schemeClr val="bg2"/>
                    </a:solidFill>
                  </a:tcPr>
                </a:tc>
                <a:extLst>
                  <a:ext uri="{0D108BD9-81ED-4DB2-BD59-A6C34878D82A}">
                    <a16:rowId xmlns:a16="http://schemas.microsoft.com/office/drawing/2014/main" val="451456495"/>
                  </a:ext>
                </a:extLst>
              </a:tr>
              <a:tr h="608367">
                <a:tc>
                  <a:txBody>
                    <a:bodyPr/>
                    <a:lstStyle/>
                    <a:p>
                      <a:pPr marL="0" marR="0">
                        <a:spcBef>
                          <a:spcPts val="0"/>
                        </a:spcBef>
                        <a:spcAft>
                          <a:spcPts val="300"/>
                        </a:spcAft>
                      </a:pPr>
                      <a:r>
                        <a:rPr lang="en-US" sz="1600" kern="100">
                          <a:solidFill>
                            <a:schemeClr val="tx1"/>
                          </a:solidFill>
                          <a:effectLst/>
                        </a:rPr>
                        <a:t>Regional Cost Index (RCI)</a:t>
                      </a:r>
                      <a:endParaRPr lang="en-US"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137160" marT="0" marB="0">
                    <a:solidFill>
                      <a:schemeClr val="accent1">
                        <a:lumMod val="20000"/>
                        <a:lumOff val="80000"/>
                      </a:schemeClr>
                    </a:solidFill>
                  </a:tcPr>
                </a:tc>
                <a:tc>
                  <a:txBody>
                    <a:bodyPr/>
                    <a:lstStyle/>
                    <a:p>
                      <a:pPr marL="0" marR="0">
                        <a:spcBef>
                          <a:spcPts val="0"/>
                        </a:spcBef>
                        <a:spcAft>
                          <a:spcPts val="1200"/>
                        </a:spcAft>
                      </a:pPr>
                      <a:r>
                        <a:rPr lang="en-US" sz="1600" kern="100">
                          <a:effectLst/>
                          <a:latin typeface="Garamond" panose="02020404030301010803" pitchFamily="18" charset="0"/>
                        </a:rPr>
                        <a:t>Replace current nine-region RCI with a county or district-specific RCI. </a:t>
                      </a:r>
                      <a:r>
                        <a:rPr lang="en-US" sz="1600" i="1" kern="100">
                          <a:effectLst>
                            <a:outerShdw blurRad="38100" dist="38100" dir="2700000" algn="tl">
                              <a:srgbClr val="000000">
                                <a:alpha val="43137"/>
                              </a:srgbClr>
                            </a:outerShdw>
                          </a:effectLst>
                          <a:latin typeface="Garamond" panose="02020404030301010803" pitchFamily="18" charset="0"/>
                        </a:rPr>
                        <a:t>Report states approximately 3/4ths of districts would have higher RCI values, impact on individual districts will depend on details.</a:t>
                      </a:r>
                      <a:endParaRPr lang="en-US" sz="2400" i="1" kern="1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endParaRPr>
                    </a:p>
                  </a:txBody>
                  <a:tcPr marR="137160" marT="0" marB="0">
                    <a:solidFill>
                      <a:schemeClr val="accent1">
                        <a:lumMod val="20000"/>
                        <a:lumOff val="80000"/>
                      </a:schemeClr>
                    </a:solidFill>
                  </a:tcPr>
                </a:tc>
                <a:extLst>
                  <a:ext uri="{0D108BD9-81ED-4DB2-BD59-A6C34878D82A}">
                    <a16:rowId xmlns:a16="http://schemas.microsoft.com/office/drawing/2014/main" val="1911833806"/>
                  </a:ext>
                </a:extLst>
              </a:tr>
              <a:tr h="1098798">
                <a:tc>
                  <a:txBody>
                    <a:bodyPr/>
                    <a:lstStyle/>
                    <a:p>
                      <a:pPr marL="0" marR="0">
                        <a:spcBef>
                          <a:spcPts val="0"/>
                        </a:spcBef>
                        <a:spcAft>
                          <a:spcPts val="300"/>
                        </a:spcAft>
                      </a:pPr>
                      <a:r>
                        <a:rPr lang="en-US" sz="1600" kern="100" dirty="0">
                          <a:solidFill>
                            <a:schemeClr val="tx1"/>
                          </a:solidFill>
                          <a:effectLst/>
                        </a:rPr>
                        <a:t>Expected Local Contribution</a:t>
                      </a:r>
                      <a:endParaRPr lang="en-US"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137160" marT="0" marB="0">
                    <a:solidFill>
                      <a:schemeClr val="bg2"/>
                    </a:solidFill>
                  </a:tcPr>
                </a:tc>
                <a:tc>
                  <a:txBody>
                    <a:bodyPr/>
                    <a:lstStyle/>
                    <a:p>
                      <a:pPr marL="0" marR="0">
                        <a:spcBef>
                          <a:spcPts val="0"/>
                        </a:spcBef>
                        <a:spcAft>
                          <a:spcPts val="1200"/>
                        </a:spcAft>
                      </a:pPr>
                      <a:r>
                        <a:rPr lang="en-US" sz="1600" kern="100" dirty="0">
                          <a:effectLst/>
                          <a:latin typeface="Garamond" panose="02020404030301010803" pitchFamily="18" charset="0"/>
                        </a:rPr>
                        <a:t>Eliminate 0.650 floor and 3.000 ceiling applied to Income Wealth Index; measure income per capita rather than per student. Allow districts to use most favorable of three blends on property wealth and income—current 50-50 or 70-30, 30-70. </a:t>
                      </a:r>
                      <a:r>
                        <a:rPr lang="en-US" sz="1600" i="0" kern="100" dirty="0">
                          <a:effectLst/>
                          <a:latin typeface="Garamond" panose="02020404030301010803" pitchFamily="18" charset="0"/>
                        </a:rPr>
                        <a:t>Flatten/smooth curve in State Sharing Ratio (SSR). </a:t>
                      </a:r>
                      <a:r>
                        <a:rPr lang="en-US" sz="1600" i="1" kern="100" dirty="0">
                          <a:effectLst>
                            <a:outerShdw blurRad="38100" dist="38100" dir="2700000" algn="tl">
                              <a:srgbClr val="000000">
                                <a:alpha val="43137"/>
                              </a:srgbClr>
                            </a:outerShdw>
                          </a:effectLst>
                          <a:latin typeface="Garamond" panose="02020404030301010803" pitchFamily="18" charset="0"/>
                        </a:rPr>
                        <a:t>Eliminating IWI floor would help some districts. Blend options should benefit virtually all districts. Changing curve in SSR would negatively affect some districts.</a:t>
                      </a:r>
                      <a:endParaRPr lang="en-US" sz="2400" i="1" kern="1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endParaRPr>
                    </a:p>
                  </a:txBody>
                  <a:tcPr marR="137160" marT="0" marB="0">
                    <a:solidFill>
                      <a:schemeClr val="bg2"/>
                    </a:solidFill>
                  </a:tcPr>
                </a:tc>
                <a:extLst>
                  <a:ext uri="{0D108BD9-81ED-4DB2-BD59-A6C34878D82A}">
                    <a16:rowId xmlns:a16="http://schemas.microsoft.com/office/drawing/2014/main" val="1003565196"/>
                  </a:ext>
                </a:extLst>
              </a:tr>
              <a:tr h="824099">
                <a:tc>
                  <a:txBody>
                    <a:bodyPr/>
                    <a:lstStyle/>
                    <a:p>
                      <a:pPr marL="0" marR="0">
                        <a:spcBef>
                          <a:spcPts val="0"/>
                        </a:spcBef>
                        <a:spcAft>
                          <a:spcPts val="300"/>
                        </a:spcAft>
                      </a:pPr>
                      <a:r>
                        <a:rPr lang="en-US" sz="1600" kern="100">
                          <a:solidFill>
                            <a:schemeClr val="tx1"/>
                          </a:solidFill>
                          <a:effectLst/>
                        </a:rPr>
                        <a:t>Weighted Pupil Count (Selected TAFPU)</a:t>
                      </a:r>
                      <a:endParaRPr lang="en-US"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137160" marT="0" marB="0">
                    <a:solidFill>
                      <a:schemeClr val="accent1">
                        <a:lumMod val="20000"/>
                        <a:lumOff val="80000"/>
                      </a:schemeClr>
                    </a:solidFill>
                  </a:tcPr>
                </a:tc>
                <a:tc>
                  <a:txBody>
                    <a:bodyPr/>
                    <a:lstStyle/>
                    <a:p>
                      <a:pPr marL="0" marR="0">
                        <a:spcBef>
                          <a:spcPts val="0"/>
                        </a:spcBef>
                        <a:spcAft>
                          <a:spcPts val="1200"/>
                        </a:spcAft>
                      </a:pPr>
                      <a:r>
                        <a:rPr lang="en-US" sz="1600" kern="100" dirty="0">
                          <a:effectLst/>
                          <a:latin typeface="Garamond" panose="02020404030301010803" pitchFamily="18" charset="0"/>
                        </a:rPr>
                        <a:t>Remove special education from Foundation Aid, fund as a categorical aid (as was done prior to Foundation Aid), vary weighting for students with disabilities. </a:t>
                      </a:r>
                      <a:r>
                        <a:rPr lang="en-US" sz="1600" i="1" kern="100" dirty="0">
                          <a:effectLst>
                            <a:outerShdw blurRad="38100" dist="38100" dir="2700000" algn="tl">
                              <a:srgbClr val="000000">
                                <a:alpha val="43137"/>
                              </a:srgbClr>
                            </a:outerShdw>
                          </a:effectLst>
                          <a:latin typeface="Garamond" panose="02020404030301010803" pitchFamily="18" charset="0"/>
                        </a:rPr>
                        <a:t>Impact on individual district cannot be calculated without more details. Could be beneficial for all districts.</a:t>
                      </a:r>
                      <a:endParaRPr lang="en-US" sz="2400" i="1" kern="100" dirty="0">
                        <a:effectLst>
                          <a:outerShdw blurRad="38100" dist="38100" dir="2700000" algn="tl">
                            <a:srgbClr val="000000">
                              <a:alpha val="43137"/>
                            </a:srgbClr>
                          </a:outerShdw>
                        </a:effectLst>
                        <a:latin typeface="Garamond" panose="02020404030301010803" pitchFamily="18" charset="0"/>
                        <a:ea typeface="Calibri" panose="020F0502020204030204" pitchFamily="34" charset="0"/>
                        <a:cs typeface="Times New Roman" panose="02020603050405020304" pitchFamily="18" charset="0"/>
                      </a:endParaRPr>
                    </a:p>
                  </a:txBody>
                  <a:tcPr marR="137160" marT="0" marB="0">
                    <a:solidFill>
                      <a:schemeClr val="accent1">
                        <a:lumMod val="20000"/>
                        <a:lumOff val="80000"/>
                      </a:schemeClr>
                    </a:solidFill>
                  </a:tcPr>
                </a:tc>
                <a:extLst>
                  <a:ext uri="{0D108BD9-81ED-4DB2-BD59-A6C34878D82A}">
                    <a16:rowId xmlns:a16="http://schemas.microsoft.com/office/drawing/2014/main" val="2468091677"/>
                  </a:ext>
                </a:extLst>
              </a:tr>
            </a:tbl>
          </a:graphicData>
        </a:graphic>
      </p:graphicFrame>
      <p:sp>
        <p:nvSpPr>
          <p:cNvPr id="8" name="TextBox 7">
            <a:extLst>
              <a:ext uri="{FF2B5EF4-FFF2-40B4-BE49-F238E27FC236}">
                <a16:creationId xmlns:a16="http://schemas.microsoft.com/office/drawing/2014/main" id="{FDB5DE35-DAA4-AB7C-F97E-DAA25A204870}"/>
              </a:ext>
            </a:extLst>
          </p:cNvPr>
          <p:cNvSpPr txBox="1"/>
          <p:nvPr/>
        </p:nvSpPr>
        <p:spPr>
          <a:xfrm>
            <a:off x="1504988" y="5808096"/>
            <a:ext cx="9713495" cy="584775"/>
          </a:xfrm>
          <a:prstGeom prst="rect">
            <a:avLst/>
          </a:prstGeom>
          <a:solidFill>
            <a:srgbClr val="E2E9F6"/>
          </a:solidFill>
        </p:spPr>
        <p:txBody>
          <a:bodyPr wrap="square" rtlCol="0">
            <a:spAutoFit/>
          </a:bodyPr>
          <a:lstStyle/>
          <a:p>
            <a:pPr algn="ctr"/>
            <a:r>
              <a:rPr lang="en-US" sz="1600" dirty="0"/>
              <a:t>Report is at:  </a:t>
            </a:r>
            <a:r>
              <a:rPr lang="en-US" sz="1600" dirty="0">
                <a:hlinkClick r:id="rId4"/>
              </a:rPr>
              <a:t>https://rockinst.org/wp-content/uploads/2024/12/2024-12-Foundation-Aid-Report.pdf</a:t>
            </a:r>
            <a:r>
              <a:rPr lang="en-US" sz="1600" dirty="0"/>
              <a:t> </a:t>
            </a:r>
          </a:p>
          <a:p>
            <a:pPr algn="ctr"/>
            <a:r>
              <a:rPr lang="en-US" sz="1600" dirty="0"/>
              <a:t>Executive Summary is on pages 11-19; Foreword on pages 9-10 is worth reading too.</a:t>
            </a:r>
          </a:p>
        </p:txBody>
      </p:sp>
    </p:spTree>
    <p:extLst>
      <p:ext uri="{BB962C8B-B14F-4D97-AF65-F5344CB8AC3E}">
        <p14:creationId xmlns:p14="http://schemas.microsoft.com/office/powerpoint/2010/main" val="282159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8AB3F-2721-4F34-A927-538936F1BB1D}"/>
            </a:ext>
          </a:extLst>
        </p:cNvPr>
        <p:cNvGrpSpPr/>
        <p:nvPr/>
      </p:nvGrpSpPr>
      <p:grpSpPr>
        <a:xfrm>
          <a:off x="0" y="0"/>
          <a:ext cx="0" cy="0"/>
          <a:chOff x="0" y="0"/>
          <a:chExt cx="0" cy="0"/>
        </a:xfrm>
      </p:grpSpPr>
      <p:sp>
        <p:nvSpPr>
          <p:cNvPr id="9221" name="Slide Number Placeholder 1">
            <a:extLst>
              <a:ext uri="{FF2B5EF4-FFF2-40B4-BE49-F238E27FC236}">
                <a16:creationId xmlns:a16="http://schemas.microsoft.com/office/drawing/2014/main" id="{78AF8689-280F-8A14-86DD-390855F5ED71}"/>
              </a:ext>
            </a:extLst>
          </p:cNvPr>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9</a:t>
            </a:fld>
            <a:endParaRPr lang="en-US" sz="1600" b="1" dirty="0">
              <a:solidFill>
                <a:srgbClr val="005295"/>
              </a:solidFill>
            </a:endParaRPr>
          </a:p>
        </p:txBody>
      </p:sp>
      <p:sp>
        <p:nvSpPr>
          <p:cNvPr id="2" name="Title 3">
            <a:extLst>
              <a:ext uri="{FF2B5EF4-FFF2-40B4-BE49-F238E27FC236}">
                <a16:creationId xmlns:a16="http://schemas.microsoft.com/office/drawing/2014/main" id="{18F9A24A-FB9B-9041-A008-E9AB0D004EDF}"/>
              </a:ext>
            </a:extLst>
          </p:cNvPr>
          <p:cNvSpPr txBox="1">
            <a:spLocks/>
          </p:cNvSpPr>
          <p:nvPr/>
        </p:nvSpPr>
        <p:spPr>
          <a:xfrm>
            <a:off x="385216" y="181112"/>
            <a:ext cx="10515600" cy="93803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5295"/>
                </a:solidFill>
                <a:latin typeface="+mn-lt"/>
              </a:rPr>
              <a:t>Key passage in Rockefeller report (page 10) :</a:t>
            </a:r>
            <a:endParaRPr lang="en-US" sz="2800" dirty="0">
              <a:solidFill>
                <a:srgbClr val="005295"/>
              </a:solidFill>
              <a:latin typeface="+mn-lt"/>
            </a:endParaRPr>
          </a:p>
        </p:txBody>
      </p:sp>
      <p:cxnSp>
        <p:nvCxnSpPr>
          <p:cNvPr id="4" name="Straight Connector 3">
            <a:extLst>
              <a:ext uri="{FF2B5EF4-FFF2-40B4-BE49-F238E27FC236}">
                <a16:creationId xmlns:a16="http://schemas.microsoft.com/office/drawing/2014/main" id="{49467EFE-6237-247C-DA07-CEA682495B03}"/>
              </a:ext>
            </a:extLst>
          </p:cNvPr>
          <p:cNvCxnSpPr>
            <a:cxnSpLocks/>
          </p:cNvCxnSpPr>
          <p:nvPr/>
        </p:nvCxnSpPr>
        <p:spPr>
          <a:xfrm>
            <a:off x="457200" y="1143000"/>
            <a:ext cx="11197388"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40C1FEB6-0582-9678-65FC-E264BAAFBBF5}"/>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
        <p:nvSpPr>
          <p:cNvPr id="7" name="TextBox 6">
            <a:extLst>
              <a:ext uri="{FF2B5EF4-FFF2-40B4-BE49-F238E27FC236}">
                <a16:creationId xmlns:a16="http://schemas.microsoft.com/office/drawing/2014/main" id="{1A925142-E0F1-54AC-1C49-4EEBB9DB11E8}"/>
              </a:ext>
            </a:extLst>
          </p:cNvPr>
          <p:cNvSpPr txBox="1"/>
          <p:nvPr/>
        </p:nvSpPr>
        <p:spPr>
          <a:xfrm>
            <a:off x="457200" y="1443841"/>
            <a:ext cx="11197388" cy="3742243"/>
          </a:xfrm>
          <a:prstGeom prst="rect">
            <a:avLst/>
          </a:prstGeom>
          <a:noFill/>
        </p:spPr>
        <p:txBody>
          <a:bodyPr wrap="square">
            <a:spAutoFit/>
          </a:bodyPr>
          <a:lstStyle/>
          <a:p>
            <a:pPr>
              <a:lnSpc>
                <a:spcPct val="150000"/>
              </a:lnSpc>
            </a:pPr>
            <a:r>
              <a:rPr lang="en-US" sz="2000" dirty="0">
                <a:effectLst/>
                <a:latin typeface="Garamond" panose="02020404030301010803" pitchFamily="18" charset="0"/>
                <a:ea typeface="Calibri" panose="020F0502020204030204" pitchFamily="34" charset="0"/>
              </a:rPr>
              <a:t>“…[M]any of the recommendations in this report are developed and priced-out in isolation from each other. In most cases, each component of the Foundation Aid formula is examined for improvement opportunities on its own, and an impact is measured as if only that element is changed. It is recognized, of course, that elements in the Foundation Aid formula, at the very least, interact with each other and sometimes even may be fully dependent on one another. There also is no way to know which recommendations state policymakers might eventually approve and enact, or how districts may behave after having been given revised options, so there is simply no practical and reliable way to predict the final outcome of the reform proposals or to calculate every permutation of their collective impact.”  </a:t>
            </a:r>
          </a:p>
        </p:txBody>
      </p:sp>
    </p:spTree>
    <p:extLst>
      <p:ext uri="{BB962C8B-B14F-4D97-AF65-F5344CB8AC3E}">
        <p14:creationId xmlns:p14="http://schemas.microsoft.com/office/powerpoint/2010/main" val="251175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109848</TotalTime>
  <Words>4259</Words>
  <Application>Microsoft Office PowerPoint</Application>
  <PresentationFormat>Widescreen</PresentationFormat>
  <Paragraphs>390</Paragraphs>
  <Slides>37</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Book Antiqua</vt:lpstr>
      <vt:lpstr>Calibri</vt:lpstr>
      <vt:lpstr>Calibri Light</vt:lpstr>
      <vt:lpstr>Garamond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Questions, Ideas? Contact us at boblowry@nyscoss.org     greg@nyscoss.org     charles@nyscoss.org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Lowry</dc:creator>
  <cp:lastModifiedBy>Bob Lowry</cp:lastModifiedBy>
  <cp:revision>33</cp:revision>
  <cp:lastPrinted>2025-02-10T13:56:03Z</cp:lastPrinted>
  <dcterms:created xsi:type="dcterms:W3CDTF">2024-02-21T19:53:52Z</dcterms:created>
  <dcterms:modified xsi:type="dcterms:W3CDTF">2025-02-14T20:15:59Z</dcterms:modified>
</cp:coreProperties>
</file>