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70" r:id="rId2"/>
    <p:sldId id="763" r:id="rId3"/>
    <p:sldId id="725" r:id="rId4"/>
    <p:sldId id="713" r:id="rId5"/>
    <p:sldId id="729" r:id="rId6"/>
    <p:sldId id="714" r:id="rId7"/>
    <p:sldId id="759" r:id="rId8"/>
    <p:sldId id="708" r:id="rId9"/>
    <p:sldId id="751" r:id="rId10"/>
    <p:sldId id="709" r:id="rId11"/>
    <p:sldId id="603" r:id="rId12"/>
    <p:sldId id="747" r:id="rId13"/>
    <p:sldId id="610" r:id="rId14"/>
    <p:sldId id="767" r:id="rId15"/>
    <p:sldId id="736" r:id="rId16"/>
    <p:sldId id="741" r:id="rId17"/>
    <p:sldId id="739" r:id="rId18"/>
    <p:sldId id="748" r:id="rId19"/>
    <p:sldId id="744" r:id="rId20"/>
    <p:sldId id="749" r:id="rId21"/>
    <p:sldId id="762" r:id="rId22"/>
    <p:sldId id="750" r:id="rId23"/>
    <p:sldId id="692" r:id="rId24"/>
    <p:sldId id="752" r:id="rId25"/>
    <p:sldId id="753" r:id="rId26"/>
    <p:sldId id="754" r:id="rId27"/>
    <p:sldId id="755" r:id="rId28"/>
    <p:sldId id="760" r:id="rId29"/>
    <p:sldId id="756" r:id="rId30"/>
    <p:sldId id="757" r:id="rId31"/>
    <p:sldId id="765" r:id="rId32"/>
    <p:sldId id="758" r:id="rId33"/>
    <p:sldId id="764" r:id="rId34"/>
    <p:sldId id="766" r:id="rId35"/>
    <p:sldId id="746" r:id="rId36"/>
    <p:sldId id="768" r:id="rId37"/>
    <p:sldId id="723" r:id="rId38"/>
    <p:sldId id="685" r:id="rId39"/>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5"/>
    <a:srgbClr val="E2E9F6"/>
    <a:srgbClr val="FF7C80"/>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897F4-C9D0-4B98-A36C-918E967D9E02}" v="79" dt="2024-12-11T13:11:09.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48" autoAdjust="0"/>
  </p:normalViewPr>
  <p:slideViewPr>
    <p:cSldViewPr snapToGrid="0">
      <p:cViewPr varScale="1">
        <p:scale>
          <a:sx n="90" d="100"/>
          <a:sy n="90" d="100"/>
        </p:scale>
        <p:origin x="235" y="72"/>
      </p:cViewPr>
      <p:guideLst/>
    </p:cSldViewPr>
  </p:slideViewPr>
  <p:notesTextViewPr>
    <p:cViewPr>
      <p:scale>
        <a:sx n="3" d="2"/>
        <a:sy n="3" d="2"/>
      </p:scale>
      <p:origin x="0" y="0"/>
    </p:cViewPr>
  </p:notesTextViewPr>
  <p:sorterViewPr>
    <p:cViewPr>
      <p:scale>
        <a:sx n="100" d="100"/>
        <a:sy n="100" d="100"/>
      </p:scale>
      <p:origin x="0" y="-22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A7285D12-1DC6-477D-91FA-30CBF0F8EDE6}" type="datetimeFigureOut">
              <a:rPr lang="en-US" smtClean="0"/>
              <a:t>12/11/2024</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4BAEF0A7-7EBF-49DD-9B29-1941FE58F4A8}" type="slidenum">
              <a:rPr lang="en-US" smtClean="0"/>
              <a:t>‹#›</a:t>
            </a:fld>
            <a:endParaRPr lang="en-US"/>
          </a:p>
        </p:txBody>
      </p:sp>
    </p:spTree>
    <p:extLst>
      <p:ext uri="{BB962C8B-B14F-4D97-AF65-F5344CB8AC3E}">
        <p14:creationId xmlns:p14="http://schemas.microsoft.com/office/powerpoint/2010/main" val="113949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203A1-0D11-3DB1-96C2-E3BFEA0DDBD6}"/>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8B0392B-D049-2B85-C789-A82FE840AF3B}"/>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2902E2B6-7D37-C271-84DE-C6864952E71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70C6EF1A-332A-BABD-DA32-6FAED246DA4F}"/>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367964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876E9-B3CE-4A6E-B0EB-2EAE3E95BF6F}"/>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B5C3256-271E-6A2B-05DA-5A556B93BFBF}"/>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78D184AA-4859-CF22-454B-014A1A72F885}"/>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51E59CDB-B533-8530-35B0-AE59B99FC82F}"/>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377958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90E98-26BB-9438-A3AB-6C301FA1D3FC}"/>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5ADBAEB-0840-963F-E3B9-FC6282F6A191}"/>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A81DAFFD-E7F7-BE7A-1B59-4C88541B5F02}"/>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A06A3A74-C428-4A85-8032-054B1CE2E584}"/>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15</a:t>
            </a:fld>
            <a:endParaRPr lang="en-US" dirty="0"/>
          </a:p>
        </p:txBody>
      </p:sp>
    </p:spTree>
    <p:extLst>
      <p:ext uri="{BB962C8B-B14F-4D97-AF65-F5344CB8AC3E}">
        <p14:creationId xmlns:p14="http://schemas.microsoft.com/office/powerpoint/2010/main" val="254299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16582-EA1C-9188-8206-D198C6D443B6}"/>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56C7DE8-0B4E-770C-1FB4-1112A6D84FEA}"/>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77EF1C28-F563-175E-96AB-87DF31D3384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2ED46C6B-0634-B78C-B6FC-5C5BBE34F88B}"/>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16</a:t>
            </a:fld>
            <a:endParaRPr lang="en-US" dirty="0"/>
          </a:p>
        </p:txBody>
      </p:sp>
    </p:spTree>
    <p:extLst>
      <p:ext uri="{BB962C8B-B14F-4D97-AF65-F5344CB8AC3E}">
        <p14:creationId xmlns:p14="http://schemas.microsoft.com/office/powerpoint/2010/main" val="423567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C0321-F1DC-DEF2-4D79-37EF4398B89C}"/>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0ED0072-1A83-6695-1BB0-66A2FFD479AC}"/>
              </a:ext>
            </a:extLst>
          </p:cNvPr>
          <p:cNvSpPr>
            <a:spLocks noGrp="1" noRot="1" noChangeAspect="1" noTextEdit="1"/>
          </p:cNvSpPr>
          <p:nvPr>
            <p:ph type="sldImg"/>
          </p:nvPr>
        </p:nvSpPr>
        <p:spPr bwMode="auto">
          <a:xfrm>
            <a:off x="436563" y="711200"/>
            <a:ext cx="6318250" cy="3554413"/>
          </a:xfrm>
          <a:noFill/>
          <a:ln>
            <a:solidFill>
              <a:srgbClr val="000000"/>
            </a:solidFill>
            <a:miter lim="800000"/>
            <a:headEnd/>
            <a:tailEnd/>
          </a:ln>
        </p:spPr>
      </p:sp>
      <p:sp>
        <p:nvSpPr>
          <p:cNvPr id="28675" name="Notes Placeholder 2">
            <a:extLst>
              <a:ext uri="{FF2B5EF4-FFF2-40B4-BE49-F238E27FC236}">
                <a16:creationId xmlns:a16="http://schemas.microsoft.com/office/drawing/2014/main" id="{4518DEEC-E3C8-A230-F9CB-52C1E36AB76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EE148477-23D1-4BE5-ACB6-68398E571E24}"/>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17</a:t>
            </a:fld>
            <a:endParaRPr lang="en-US" dirty="0"/>
          </a:p>
        </p:txBody>
      </p:sp>
    </p:spTree>
    <p:extLst>
      <p:ext uri="{BB962C8B-B14F-4D97-AF65-F5344CB8AC3E}">
        <p14:creationId xmlns:p14="http://schemas.microsoft.com/office/powerpoint/2010/main" val="16766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03A70-08D9-262C-741A-2FB89BB44C29}"/>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AEF085C-28A4-AD30-CD08-3BC7AC1D4E09}"/>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59961016-9927-FC59-D901-B69C1F72BC8E}"/>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C66A90DA-FB9D-8949-84E1-AA208971012F}"/>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328453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100B-CDE7-7858-41DA-D1BEAFDCE7EB}"/>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2E4A303-F616-066E-FB08-CD83945D423F}"/>
              </a:ext>
            </a:extLst>
          </p:cNvPr>
          <p:cNvSpPr>
            <a:spLocks noGrp="1" noRot="1" noChangeAspect="1" noTextEdit="1"/>
          </p:cNvSpPr>
          <p:nvPr>
            <p:ph type="sldImg"/>
          </p:nvPr>
        </p:nvSpPr>
        <p:spPr bwMode="auto">
          <a:xfrm>
            <a:off x="482600" y="731838"/>
            <a:ext cx="6502400" cy="36576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D998F176-4931-AAF9-E181-B601A9A1BCEA}"/>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F69A2575-B8B5-4892-7FEA-A3A5E157787C}"/>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19</a:t>
            </a:fld>
            <a:endParaRPr lang="en-US" dirty="0"/>
          </a:p>
        </p:txBody>
      </p:sp>
    </p:spTree>
    <p:extLst>
      <p:ext uri="{BB962C8B-B14F-4D97-AF65-F5344CB8AC3E}">
        <p14:creationId xmlns:p14="http://schemas.microsoft.com/office/powerpoint/2010/main" val="756774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982FF-8245-D70D-F11F-4769913CE089}"/>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2DC7A9C-4DE1-7D21-BC9E-8DE01242B160}"/>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E970130C-4A55-9D47-52EC-8750B3E97C9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E051AA20-B4C5-0D5E-C6E1-36CFC4436BF3}"/>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20</a:t>
            </a:fld>
            <a:endParaRPr lang="en-US" dirty="0"/>
          </a:p>
        </p:txBody>
      </p:sp>
    </p:spTree>
    <p:extLst>
      <p:ext uri="{BB962C8B-B14F-4D97-AF65-F5344CB8AC3E}">
        <p14:creationId xmlns:p14="http://schemas.microsoft.com/office/powerpoint/2010/main" val="220218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6A1DD-CC53-BFD9-3CAB-6DD9CC36D90D}"/>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6F970C1-E1BC-C68C-ADBA-DD9BF21A7621}"/>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5C62A736-F358-437E-A6E1-46F8D7106C6A}"/>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1344601E-B605-C7A1-1C87-0698B522D92A}"/>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21</a:t>
            </a:fld>
            <a:endParaRPr lang="en-US" dirty="0"/>
          </a:p>
        </p:txBody>
      </p:sp>
    </p:spTree>
    <p:extLst>
      <p:ext uri="{BB962C8B-B14F-4D97-AF65-F5344CB8AC3E}">
        <p14:creationId xmlns:p14="http://schemas.microsoft.com/office/powerpoint/2010/main" val="1238165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DFFCF-C9E9-493D-FB4B-158A2FAE33F1}"/>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F8F6040-59FF-FC56-FB2B-CA7C9016064D}"/>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5109DEAD-90DA-115F-7674-F5170207792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445067FA-A67C-9142-1DC8-DA38C5F5F98D}"/>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22</a:t>
            </a:fld>
            <a:endParaRPr lang="en-US" dirty="0"/>
          </a:p>
        </p:txBody>
      </p:sp>
    </p:spTree>
    <p:extLst>
      <p:ext uri="{BB962C8B-B14F-4D97-AF65-F5344CB8AC3E}">
        <p14:creationId xmlns:p14="http://schemas.microsoft.com/office/powerpoint/2010/main" val="4115555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23</a:t>
            </a:fld>
            <a:endParaRPr lang="en-US" dirty="0"/>
          </a:p>
        </p:txBody>
      </p:sp>
    </p:spTree>
    <p:extLst>
      <p:ext uri="{BB962C8B-B14F-4D97-AF65-F5344CB8AC3E}">
        <p14:creationId xmlns:p14="http://schemas.microsoft.com/office/powerpoint/2010/main" val="161608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val="206241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E24C4-3F04-5B03-512F-CC610A92232D}"/>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657CA30-CCA9-5EE2-F218-1A01E2AAC9C8}"/>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AB11E86D-3AD1-3A8C-E110-D8939E5556E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FDB68C06-AEC9-3B6E-1488-790AEDFAF55B}"/>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24</a:t>
            </a:fld>
            <a:endParaRPr lang="en-US" dirty="0"/>
          </a:p>
        </p:txBody>
      </p:sp>
    </p:spTree>
    <p:extLst>
      <p:ext uri="{BB962C8B-B14F-4D97-AF65-F5344CB8AC3E}">
        <p14:creationId xmlns:p14="http://schemas.microsoft.com/office/powerpoint/2010/main" val="87955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597DD-C1E8-5B57-90DF-254FF49167C5}"/>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5629A3E-C5DB-2200-43EA-8EA83715B1E0}"/>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677FEC99-7536-19F0-EF01-853A5EC2DEE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415C001F-ED30-84C3-4792-842ED4EA3588}"/>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25</a:t>
            </a:fld>
            <a:endParaRPr lang="en-US" dirty="0"/>
          </a:p>
        </p:txBody>
      </p:sp>
    </p:spTree>
    <p:extLst>
      <p:ext uri="{BB962C8B-B14F-4D97-AF65-F5344CB8AC3E}">
        <p14:creationId xmlns:p14="http://schemas.microsoft.com/office/powerpoint/2010/main" val="367943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E1B9C-DCB8-C1D6-EC6E-658C9ADA7D56}"/>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DA2DAA8-CFBD-7C86-C00B-52D41C721B45}"/>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5B4F54E6-B101-82C9-A6F0-A4D4F456625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56221A05-3DBD-50BE-0BFB-09BD2DC11347}"/>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26</a:t>
            </a:fld>
            <a:endParaRPr lang="en-US" dirty="0"/>
          </a:p>
        </p:txBody>
      </p:sp>
    </p:spTree>
    <p:extLst>
      <p:ext uri="{BB962C8B-B14F-4D97-AF65-F5344CB8AC3E}">
        <p14:creationId xmlns:p14="http://schemas.microsoft.com/office/powerpoint/2010/main" val="2797639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68979-8B11-ADAF-EFD8-0EDA9F14CA11}"/>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331DBFF-4E4C-AE8F-BDCD-2F4C41610E44}"/>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6DB4F652-57F5-4371-E189-29C7FDE4C447}"/>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D085E1E7-A52D-69CC-1573-62A82D597EF5}"/>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27</a:t>
            </a:fld>
            <a:endParaRPr lang="en-US" dirty="0"/>
          </a:p>
        </p:txBody>
      </p:sp>
    </p:spTree>
    <p:extLst>
      <p:ext uri="{BB962C8B-B14F-4D97-AF65-F5344CB8AC3E}">
        <p14:creationId xmlns:p14="http://schemas.microsoft.com/office/powerpoint/2010/main" val="3351362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FE4A7-0438-D35E-5EA7-BB9CDCD436AC}"/>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2670545-8DA0-0A8B-A599-CC9D8FE2FAAA}"/>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6D384D5D-4555-6551-B959-BB442D7C8E0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2DAFA4FE-AB42-CB34-9BCB-B1443F37A49D}"/>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28</a:t>
            </a:fld>
            <a:endParaRPr lang="en-US" dirty="0"/>
          </a:p>
        </p:txBody>
      </p:sp>
    </p:spTree>
    <p:extLst>
      <p:ext uri="{BB962C8B-B14F-4D97-AF65-F5344CB8AC3E}">
        <p14:creationId xmlns:p14="http://schemas.microsoft.com/office/powerpoint/2010/main" val="4106429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D22B5-6858-ED9F-A888-1304F3ED4AA7}"/>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003F714-AA64-3A46-70A7-0F9BBBFED7E0}"/>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D1059762-4891-1BBD-75D9-6A1842B65113}"/>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56479527-C3C1-9ABB-6BA0-C13CC86D691F}"/>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29</a:t>
            </a:fld>
            <a:endParaRPr lang="en-US" dirty="0"/>
          </a:p>
        </p:txBody>
      </p:sp>
    </p:spTree>
    <p:extLst>
      <p:ext uri="{BB962C8B-B14F-4D97-AF65-F5344CB8AC3E}">
        <p14:creationId xmlns:p14="http://schemas.microsoft.com/office/powerpoint/2010/main" val="219750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E759D-AF0B-6EDB-76EA-F9D57361C2A8}"/>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64B5A43-59B6-8A0D-D3DC-31C9397848A1}"/>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080EB98B-76BC-665E-894E-948EC10339C5}"/>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5F46D4E2-46DB-D84E-BDB7-BA089A4E2720}"/>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30</a:t>
            </a:fld>
            <a:endParaRPr lang="en-US" dirty="0"/>
          </a:p>
        </p:txBody>
      </p:sp>
    </p:spTree>
    <p:extLst>
      <p:ext uri="{BB962C8B-B14F-4D97-AF65-F5344CB8AC3E}">
        <p14:creationId xmlns:p14="http://schemas.microsoft.com/office/powerpoint/2010/main" val="2259988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09A88-6D68-B5B1-333D-E36126BDE47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3912F8-3088-DA9A-46EC-B0BD411D4E69}"/>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B0FAE7A7-AE4F-454E-28F3-A0C82614CBA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CA2AADD8-BD80-B2A0-6501-17B68B29EFD5}"/>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31</a:t>
            </a:fld>
            <a:endParaRPr lang="en-US" dirty="0"/>
          </a:p>
        </p:txBody>
      </p:sp>
    </p:spTree>
    <p:extLst>
      <p:ext uri="{BB962C8B-B14F-4D97-AF65-F5344CB8AC3E}">
        <p14:creationId xmlns:p14="http://schemas.microsoft.com/office/powerpoint/2010/main" val="3426693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571F0-D8E3-4AC5-EB86-C187420A5C12}"/>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E7BB2B6-0C95-D233-BE72-47949905104E}"/>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3E1EE178-7F9C-1151-2966-2D00C57B1BC5}"/>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CEC6DA1C-19CD-25EB-C925-FDAFA5290B1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32</a:t>
            </a:fld>
            <a:endParaRPr lang="en-US" dirty="0"/>
          </a:p>
        </p:txBody>
      </p:sp>
    </p:spTree>
    <p:extLst>
      <p:ext uri="{BB962C8B-B14F-4D97-AF65-F5344CB8AC3E}">
        <p14:creationId xmlns:p14="http://schemas.microsoft.com/office/powerpoint/2010/main" val="1920754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87C5A-BCE7-59F7-72E9-23E97BEB7B56}"/>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E928608-F55D-9B4C-E8A3-8CF4EC16242A}"/>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F5A9DD47-6115-AA75-A539-47B8F0AD170C}"/>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16632591-C360-43E8-025B-F82C2057462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33</a:t>
            </a:fld>
            <a:endParaRPr lang="en-US" dirty="0"/>
          </a:p>
        </p:txBody>
      </p:sp>
    </p:spTree>
    <p:extLst>
      <p:ext uri="{BB962C8B-B14F-4D97-AF65-F5344CB8AC3E}">
        <p14:creationId xmlns:p14="http://schemas.microsoft.com/office/powerpoint/2010/main" val="195987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3755017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D2067-8707-3641-57AE-6A3F0935A60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CB25B1F-7A79-4966-42A1-888303DF39AE}"/>
              </a:ext>
            </a:extLst>
          </p:cNvPr>
          <p:cNvSpPr>
            <a:spLocks noGrp="1" noRot="1" noChangeAspect="1" noTextEdit="1"/>
          </p:cNvSpPr>
          <p:nvPr>
            <p:ph type="sldImg"/>
          </p:nvPr>
        </p:nvSpPr>
        <p:spPr bwMode="auto">
          <a:xfrm>
            <a:off x="482600" y="731838"/>
            <a:ext cx="6502400" cy="36576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89FDFBAB-81BA-72A0-A8A1-3E2D95F2E06E}"/>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B00C0E2B-69EF-B545-4EE8-62F25C638A6D}"/>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34</a:t>
            </a:fld>
            <a:endParaRPr lang="en-US" dirty="0"/>
          </a:p>
        </p:txBody>
      </p:sp>
    </p:spTree>
    <p:extLst>
      <p:ext uri="{BB962C8B-B14F-4D97-AF65-F5344CB8AC3E}">
        <p14:creationId xmlns:p14="http://schemas.microsoft.com/office/powerpoint/2010/main" val="1547468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F4315-727D-CAD3-47B9-870BE9397598}"/>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EA0BE56-725E-E65F-3A07-1E080C24362C}"/>
              </a:ext>
            </a:extLst>
          </p:cNvPr>
          <p:cNvSpPr>
            <a:spLocks noGrp="1" noRot="1" noChangeAspect="1" noTextEdit="1"/>
          </p:cNvSpPr>
          <p:nvPr>
            <p:ph type="sldImg"/>
          </p:nvPr>
        </p:nvSpPr>
        <p:spPr bwMode="auto">
          <a:xfrm>
            <a:off x="482600" y="731838"/>
            <a:ext cx="6502400" cy="36576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45CCCEF3-0426-B071-1224-2C49832034B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C58D8195-DE3C-DFE1-AFE3-6E400322D9AF}"/>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35</a:t>
            </a:fld>
            <a:endParaRPr lang="en-US" dirty="0"/>
          </a:p>
        </p:txBody>
      </p:sp>
    </p:spTree>
    <p:extLst>
      <p:ext uri="{BB962C8B-B14F-4D97-AF65-F5344CB8AC3E}">
        <p14:creationId xmlns:p14="http://schemas.microsoft.com/office/powerpoint/2010/main" val="2690430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C033-3E3D-38DB-37D4-3C8BCCDDD905}"/>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0406004-23B8-CD75-D75E-D47C6B0F1DC0}"/>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D3839DFC-8AFD-D073-001A-51D25C2F31F3}"/>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E1834221-777D-BCF0-E20F-3824B8A1AB6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36</a:t>
            </a:fld>
            <a:endParaRPr lang="en-US" dirty="0"/>
          </a:p>
        </p:txBody>
      </p:sp>
    </p:spTree>
    <p:extLst>
      <p:ext uri="{BB962C8B-B14F-4D97-AF65-F5344CB8AC3E}">
        <p14:creationId xmlns:p14="http://schemas.microsoft.com/office/powerpoint/2010/main" val="3384692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236AD-F90E-3752-40F9-7BDF7214CF5C}"/>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70E39E2-1B13-C9E8-D5E6-17946791968B}"/>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40FF45DB-EF0F-5EC7-FAD3-5BB894DC279C}"/>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E9F366E9-925C-08F2-B0D2-3C8A36AF0C2D}"/>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37</a:t>
            </a:fld>
            <a:endParaRPr lang="en-US" dirty="0"/>
          </a:p>
        </p:txBody>
      </p:sp>
    </p:spTree>
    <p:extLst>
      <p:ext uri="{BB962C8B-B14F-4D97-AF65-F5344CB8AC3E}">
        <p14:creationId xmlns:p14="http://schemas.microsoft.com/office/powerpoint/2010/main" val="323087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355661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93204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FBC6C-719E-49D9-531F-77D61C2F171F}"/>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620BF73-FEDF-9C50-D901-B52DF7D65D07}"/>
              </a:ext>
            </a:extLst>
          </p:cNvPr>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F143439D-85E3-43E3-4D46-55E2B57CACB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EBE91B26-D273-9C1C-75C7-A2E236EFA818}"/>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97420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410549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161608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4025" y="719138"/>
            <a:ext cx="6384925" cy="3590925"/>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92467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82A0-7CB3-0DDC-2648-1760391724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08A9B9-24CE-7F5F-1A39-C9633F54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5055B8-181A-547C-F681-320190519903}"/>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5" name="Footer Placeholder 4">
            <a:extLst>
              <a:ext uri="{FF2B5EF4-FFF2-40B4-BE49-F238E27FC236}">
                <a16:creationId xmlns:a16="http://schemas.microsoft.com/office/drawing/2014/main" id="{185863B7-DEA5-38AD-B648-4182E81E5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6374D-60F8-795B-5EC8-34D52982FFF6}"/>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199767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D290-3609-AD0F-E3DA-C039C93D9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08A6CF-0B6C-358F-FECA-CCDDB9B4B0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1A248-3F1C-D0BA-6B2C-93E6429B3FA0}"/>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5" name="Footer Placeholder 4">
            <a:extLst>
              <a:ext uri="{FF2B5EF4-FFF2-40B4-BE49-F238E27FC236}">
                <a16:creationId xmlns:a16="http://schemas.microsoft.com/office/drawing/2014/main" id="{D75EDF50-53A0-3335-830D-58571E7B5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99FE9-2554-5E7B-E29C-3DF5153D68B6}"/>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313934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7A72C-1850-3551-DF1B-E03F79DCAC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866DE3-3665-7899-430E-A8A1E3986A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89CD8-8D0C-875A-61DD-49DF793ACE9B}"/>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5" name="Footer Placeholder 4">
            <a:extLst>
              <a:ext uri="{FF2B5EF4-FFF2-40B4-BE49-F238E27FC236}">
                <a16:creationId xmlns:a16="http://schemas.microsoft.com/office/drawing/2014/main" id="{B07DEB9B-1EFA-F667-E4BA-FF0A26B34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64C40-2B44-2542-C0CD-C9BA71F79139}"/>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385745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C986-17BF-B054-1916-34E34E2EB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F7867-1F7D-3528-3336-927441E8FD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F6BA4-9865-4CAD-EC93-10058A02C0A2}"/>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5" name="Footer Placeholder 4">
            <a:extLst>
              <a:ext uri="{FF2B5EF4-FFF2-40B4-BE49-F238E27FC236}">
                <a16:creationId xmlns:a16="http://schemas.microsoft.com/office/drawing/2014/main" id="{016721CA-8395-E504-8BDB-07C1DE6CE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5F73E-469C-72F6-5AC6-B6933B210E1C}"/>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98024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5AF5-26F5-3417-541A-DCF661A44F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0C473E-27EB-3627-BCDB-EF89DE1C5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99C33-BD3C-EF61-CABB-7D44ACBE5B15}"/>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5" name="Footer Placeholder 4">
            <a:extLst>
              <a:ext uri="{FF2B5EF4-FFF2-40B4-BE49-F238E27FC236}">
                <a16:creationId xmlns:a16="http://schemas.microsoft.com/office/drawing/2014/main" id="{3300DC8D-3141-6656-CCDC-7D32AF55B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7084D-DE41-1C08-A052-DF20FDF2C917}"/>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337353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5F9E-1222-C6AA-463E-9F6CB9C21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52A69-F216-C185-B21E-1ECC942F6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197C55-6234-7064-E02E-9EDD64BB2A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F4D4A8-B6B7-7298-9CA4-7E00B49143CF}"/>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6" name="Footer Placeholder 5">
            <a:extLst>
              <a:ext uri="{FF2B5EF4-FFF2-40B4-BE49-F238E27FC236}">
                <a16:creationId xmlns:a16="http://schemas.microsoft.com/office/drawing/2014/main" id="{269E6F83-6CAD-B602-8801-408D9D091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26F6A-2561-6133-38AD-E22D56E953CD}"/>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150141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90F3-3F8F-EEA8-7753-4F3BC00BD8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78A9EB-88D3-38D1-23FC-B93EB1DDC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A8173B-382E-316F-1F0F-A99B58B92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3C231A-EF5E-BB11-B8C2-A6391B3E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79871-946D-27B1-342E-BF523DBCF8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DAB1AB-08F7-D5CD-D8D7-CD59590821C1}"/>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8" name="Footer Placeholder 7">
            <a:extLst>
              <a:ext uri="{FF2B5EF4-FFF2-40B4-BE49-F238E27FC236}">
                <a16:creationId xmlns:a16="http://schemas.microsoft.com/office/drawing/2014/main" id="{15DDDF56-B249-409F-2CD7-83676646C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DA5C7-B967-33EF-7DDF-5A7E3CEFB9C0}"/>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241405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91E-08D5-17C8-1B94-A27FC956E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4BE1B-027D-BE82-99FA-33FDF18C15D5}"/>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4" name="Footer Placeholder 3">
            <a:extLst>
              <a:ext uri="{FF2B5EF4-FFF2-40B4-BE49-F238E27FC236}">
                <a16:creationId xmlns:a16="http://schemas.microsoft.com/office/drawing/2014/main" id="{846C2A9B-2872-106E-2D7C-D6E1A7F4CE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D49A1F-5965-79CD-94C5-2FF093778F3F}"/>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56400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D6437-EF0A-F11E-1B28-D5B0F18AD71F}"/>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3" name="Footer Placeholder 2">
            <a:extLst>
              <a:ext uri="{FF2B5EF4-FFF2-40B4-BE49-F238E27FC236}">
                <a16:creationId xmlns:a16="http://schemas.microsoft.com/office/drawing/2014/main" id="{1EED15BC-3484-CFCE-258B-4F9B1695CA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C7D3EC-3C1C-E259-3D13-ADD597EAF330}"/>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250425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1E5F-8B1E-A741-949A-7BF4A4A6A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3A5B56-06DC-A4C5-9A4F-FED4A9CD2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5CA63-EB77-90F4-F377-DAB053826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DB130-1F4D-51C8-6CB3-29DBCB8A44AF}"/>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6" name="Footer Placeholder 5">
            <a:extLst>
              <a:ext uri="{FF2B5EF4-FFF2-40B4-BE49-F238E27FC236}">
                <a16:creationId xmlns:a16="http://schemas.microsoft.com/office/drawing/2014/main" id="{585487C6-F6AD-D1CA-1CB6-DE20FDA46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0A580-6298-E2C9-6514-B206AF65FC14}"/>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186242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91B1-E841-FB32-1A0E-FFBBC9E82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DDC2EE-6810-88DF-1EE9-3933ACE30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0D814C-CF62-913B-2A28-D169BF5CC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6F879-1F12-81FE-622A-0A8D5D62D4BA}"/>
              </a:ext>
            </a:extLst>
          </p:cNvPr>
          <p:cNvSpPr>
            <a:spLocks noGrp="1"/>
          </p:cNvSpPr>
          <p:nvPr>
            <p:ph type="dt" sz="half" idx="10"/>
          </p:nvPr>
        </p:nvSpPr>
        <p:spPr/>
        <p:txBody>
          <a:bodyPr/>
          <a:lstStyle/>
          <a:p>
            <a:fld id="{08DB12CC-AD31-4DC8-992A-0FCC247A828F}" type="datetimeFigureOut">
              <a:rPr lang="en-US" smtClean="0"/>
              <a:t>12/11/2024</a:t>
            </a:fld>
            <a:endParaRPr lang="en-US"/>
          </a:p>
        </p:txBody>
      </p:sp>
      <p:sp>
        <p:nvSpPr>
          <p:cNvPr id="6" name="Footer Placeholder 5">
            <a:extLst>
              <a:ext uri="{FF2B5EF4-FFF2-40B4-BE49-F238E27FC236}">
                <a16:creationId xmlns:a16="http://schemas.microsoft.com/office/drawing/2014/main" id="{4D237287-8795-5A42-B595-A86DCD965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16434-CD89-F6DC-F66B-9FB381DED9D1}"/>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377806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5D7AD-ACB8-CCE5-D4C4-E7C468BD5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9845FC-F072-DA62-C048-208D4A119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9F637-33A6-CE06-271D-7A8A8C391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12CC-AD31-4DC8-992A-0FCC247A828F}" type="datetimeFigureOut">
              <a:rPr lang="en-US" smtClean="0"/>
              <a:t>12/11/2024</a:t>
            </a:fld>
            <a:endParaRPr lang="en-US"/>
          </a:p>
        </p:txBody>
      </p:sp>
      <p:sp>
        <p:nvSpPr>
          <p:cNvPr id="5" name="Footer Placeholder 4">
            <a:extLst>
              <a:ext uri="{FF2B5EF4-FFF2-40B4-BE49-F238E27FC236}">
                <a16:creationId xmlns:a16="http://schemas.microsoft.com/office/drawing/2014/main" id="{B16A024A-D721-6547-F7FE-3225E8E2FB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46B1E9-322B-70EA-80C7-8A90B9352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FF2AA-5363-4332-9170-9403DA482244}" type="slidenum">
              <a:rPr lang="en-US" smtClean="0"/>
              <a:t>‹#›</a:t>
            </a:fld>
            <a:endParaRPr lang="en-US"/>
          </a:p>
        </p:txBody>
      </p:sp>
    </p:spTree>
    <p:extLst>
      <p:ext uri="{BB962C8B-B14F-4D97-AF65-F5344CB8AC3E}">
        <p14:creationId xmlns:p14="http://schemas.microsoft.com/office/powerpoint/2010/main" val="122913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yscoss.org/nyscossdocs/Advocacy2425/2411_CL_Report.xlsx"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nyscoss.org/nyscossdocs/Advocacy2425/2407_Foundation_Aid_Handout.pdf" TargetMode="External"/><Relationship Id="rId3" Type="http://schemas.openxmlformats.org/officeDocument/2006/relationships/image" Target="../media/image2.jpeg"/><Relationship Id="rId7" Type="http://schemas.openxmlformats.org/officeDocument/2006/relationships/hyperlink" Target="https://www.nyscoss.org/nyscossdocs/Advocacy2324/2310_ECB_Foundation_Aid_Principles_and_Process.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nyscoss.org/nyscossdocs/Advocacy2122/2109_Foundation_Aid_Report_FINAL.pdf" TargetMode="External"/><Relationship Id="rId5" Type="http://schemas.openxmlformats.org/officeDocument/2006/relationships/hyperlink" Target="https://www.nyscoss.org/nyscossdocs/Advocacy2324/2406_District_Historical_Data_A.xlsx" TargetMode="External"/><Relationship Id="rId10" Type="http://schemas.openxmlformats.org/officeDocument/2006/relationships/hyperlink" Target="https://www.nyscoss.org/nyscossdocs/Advocacy2324/2308_Councilgram_3_Advocacy_Goals.pdf" TargetMode="External"/><Relationship Id="rId4" Type="http://schemas.openxmlformats.org/officeDocument/2006/relationships/hyperlink" Target="https://www.nyscoss.org/nyscossdocs/Advocacy2425/2408_NYSCOSS_Foundation_Aid_FINAL.pdf" TargetMode="External"/><Relationship Id="rId9" Type="http://schemas.openxmlformats.org/officeDocument/2006/relationships/hyperlink" Target="https://www.nyscoss.org/nyscossdocs/Advocacy2324/2406_Foundation_Aid_Handout.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boblowry@nyscoss.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17E3E7-CD2B-1BC5-8A3C-3F8FD4CC412D}"/>
              </a:ext>
            </a:extLst>
          </p:cNvPr>
          <p:cNvSpPr/>
          <p:nvPr/>
        </p:nvSpPr>
        <p:spPr>
          <a:xfrm>
            <a:off x="-249382" y="0"/>
            <a:ext cx="4572000" cy="6858000"/>
          </a:xfrm>
          <a:prstGeom prst="rect">
            <a:avLst/>
          </a:prstGeom>
          <a:solidFill>
            <a:srgbClr val="005295"/>
          </a:solidFill>
          <a:ln>
            <a:solidFill>
              <a:srgbClr val="0052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1" descr="NYSCOSS_LOGO_stacked.png">
            <a:extLst>
              <a:ext uri="{FF2B5EF4-FFF2-40B4-BE49-F238E27FC236}">
                <a16:creationId xmlns:a16="http://schemas.microsoft.com/office/drawing/2014/main" id="{C7C5A1A6-1447-9DF8-C06E-F5E61EC52EDA}"/>
              </a:ext>
            </a:extLst>
          </p:cNvPr>
          <p:cNvPicPr>
            <a:picLocks noChangeAspect="1"/>
          </p:cNvPicPr>
          <p:nvPr/>
        </p:nvPicPr>
        <p:blipFill>
          <a:blip r:embed="rId2" cstate="print"/>
          <a:srcRect/>
          <a:stretch>
            <a:fillRect/>
          </a:stretch>
        </p:blipFill>
        <p:spPr bwMode="auto">
          <a:xfrm>
            <a:off x="952500" y="971211"/>
            <a:ext cx="2552700" cy="2131218"/>
          </a:xfrm>
          <a:prstGeom prst="rect">
            <a:avLst/>
          </a:prstGeom>
          <a:noFill/>
          <a:ln w="9525">
            <a:noFill/>
            <a:miter lim="800000"/>
            <a:headEnd/>
            <a:tailEnd/>
          </a:ln>
        </p:spPr>
      </p:pic>
      <p:sp>
        <p:nvSpPr>
          <p:cNvPr id="6" name="TextBox 5">
            <a:extLst>
              <a:ext uri="{FF2B5EF4-FFF2-40B4-BE49-F238E27FC236}">
                <a16:creationId xmlns:a16="http://schemas.microsoft.com/office/drawing/2014/main" id="{C04CF236-EF3E-2DCC-B0B4-F6C733B4ED14}"/>
              </a:ext>
            </a:extLst>
          </p:cNvPr>
          <p:cNvSpPr txBox="1"/>
          <p:nvPr/>
        </p:nvSpPr>
        <p:spPr>
          <a:xfrm>
            <a:off x="4387516" y="722874"/>
            <a:ext cx="7434742" cy="5678478"/>
          </a:xfrm>
          <a:prstGeom prst="rect">
            <a:avLst/>
          </a:prstGeom>
          <a:noFill/>
        </p:spPr>
        <p:txBody>
          <a:bodyPr wrap="square" lIns="0" tIns="0" rIns="0" bIns="0">
            <a:spAutoFit/>
          </a:bodyPr>
          <a:lstStyle/>
          <a:p>
            <a:pPr lvl="1" algn="r">
              <a:spcAft>
                <a:spcPts val="1200"/>
              </a:spcAft>
              <a:defRPr/>
            </a:pPr>
            <a:br>
              <a:rPr lang="en-US" sz="1600" b="1" dirty="0">
                <a:solidFill>
                  <a:srgbClr val="005295"/>
                </a:solidFill>
                <a:effectLst>
                  <a:outerShdw blurRad="38100" dist="38100" dir="2700000" algn="tl">
                    <a:srgbClr val="000000">
                      <a:alpha val="43137"/>
                    </a:srgbClr>
                  </a:outerShdw>
                </a:effectLst>
                <a:cs typeface="Arial"/>
              </a:rPr>
            </a:br>
            <a:r>
              <a:rPr lang="en-US" sz="4800" b="1" dirty="0">
                <a:solidFill>
                  <a:srgbClr val="005295"/>
                </a:solidFill>
                <a:effectLst>
                  <a:outerShdw blurRad="38100" dist="38100" dir="2700000" algn="tl">
                    <a:srgbClr val="000000">
                      <a:alpha val="43137"/>
                    </a:srgbClr>
                  </a:outerShdw>
                </a:effectLst>
                <a:cs typeface="Arial"/>
              </a:rPr>
              <a:t>Foundation Aid and the Rockefeller Institute Report</a:t>
            </a:r>
            <a:endParaRPr lang="en-US" sz="4400" b="1" dirty="0">
              <a:solidFill>
                <a:srgbClr val="005295"/>
              </a:solidFill>
              <a:effectLst>
                <a:outerShdw blurRad="38100" dist="38100" dir="2700000" algn="tl">
                  <a:srgbClr val="000000">
                    <a:alpha val="43137"/>
                  </a:srgbClr>
                </a:outerShdw>
              </a:effectLst>
              <a:cs typeface="Arial"/>
            </a:endParaRPr>
          </a:p>
          <a:p>
            <a:pPr>
              <a:spcBef>
                <a:spcPts val="0"/>
              </a:spcBef>
              <a:spcAft>
                <a:spcPts val="1200"/>
              </a:spcAft>
              <a:defRPr/>
            </a:pPr>
            <a:endParaRPr lang="en-US" sz="4800" b="1" dirty="0">
              <a:solidFill>
                <a:srgbClr val="005295"/>
              </a:solidFill>
              <a:effectLst>
                <a:outerShdw blurRad="38100" dist="38100" dir="2700000" algn="tl">
                  <a:srgbClr val="000000">
                    <a:alpha val="43137"/>
                  </a:srgbClr>
                </a:outerShdw>
              </a:effectLst>
              <a:cs typeface="Arial"/>
            </a:endParaRPr>
          </a:p>
          <a:p>
            <a:pPr>
              <a:spcBef>
                <a:spcPts val="0"/>
              </a:spcBef>
              <a:spcAft>
                <a:spcPts val="1200"/>
              </a:spcAft>
              <a:defRPr/>
            </a:pPr>
            <a:endParaRPr lang="en-US" sz="2800" b="1" dirty="0">
              <a:solidFill>
                <a:srgbClr val="005295"/>
              </a:solidFill>
              <a:effectLst>
                <a:outerShdw blurRad="38100" dist="38100" dir="2700000" algn="tl">
                  <a:srgbClr val="000000">
                    <a:alpha val="43137"/>
                  </a:srgbClr>
                </a:outerShdw>
              </a:effectLst>
              <a:cs typeface="Arial"/>
            </a:endParaRPr>
          </a:p>
          <a:p>
            <a:pPr>
              <a:spcBef>
                <a:spcPts val="0"/>
              </a:spcBef>
              <a:spcAft>
                <a:spcPts val="1200"/>
              </a:spcAft>
              <a:defRPr/>
            </a:pPr>
            <a:endParaRPr lang="en-US" sz="2800" b="1" dirty="0">
              <a:solidFill>
                <a:srgbClr val="005295"/>
              </a:solidFill>
              <a:effectLst>
                <a:outerShdw blurRad="38100" dist="38100" dir="2700000" algn="tl">
                  <a:srgbClr val="000000">
                    <a:alpha val="43137"/>
                  </a:srgbClr>
                </a:outerShdw>
              </a:effectLst>
              <a:cs typeface="Arial"/>
            </a:endParaRPr>
          </a:p>
          <a:p>
            <a:pPr>
              <a:spcBef>
                <a:spcPts val="0"/>
              </a:spcBef>
              <a:spcAft>
                <a:spcPts val="1200"/>
              </a:spcAft>
              <a:defRPr/>
            </a:pPr>
            <a:endParaRPr lang="en-US" sz="2800" b="1" dirty="0">
              <a:solidFill>
                <a:srgbClr val="005295"/>
              </a:solidFill>
              <a:effectLst>
                <a:outerShdw blurRad="38100" dist="38100" dir="2700000" algn="tl">
                  <a:srgbClr val="000000">
                    <a:alpha val="43137"/>
                  </a:srgbClr>
                </a:outerShdw>
              </a:effectLst>
              <a:cs typeface="Arial"/>
            </a:endParaRPr>
          </a:p>
          <a:p>
            <a:pPr algn="r">
              <a:spcBef>
                <a:spcPts val="0"/>
              </a:spcBef>
              <a:spcAft>
                <a:spcPts val="1800"/>
              </a:spcAft>
              <a:defRPr/>
            </a:pPr>
            <a:endParaRPr lang="en-US" sz="3200" b="1" dirty="0">
              <a:solidFill>
                <a:srgbClr val="005295"/>
              </a:solidFill>
              <a:effectLst>
                <a:outerShdw blurRad="38100" dist="38100" dir="2700000" algn="tl">
                  <a:srgbClr val="000000">
                    <a:alpha val="43137"/>
                  </a:srgbClr>
                </a:outerShdw>
              </a:effectLst>
              <a:cs typeface="Arial"/>
            </a:endParaRPr>
          </a:p>
          <a:p>
            <a:pPr algn="r">
              <a:spcBef>
                <a:spcPts val="0"/>
              </a:spcBef>
              <a:spcAft>
                <a:spcPts val="1800"/>
              </a:spcAft>
              <a:defRPr/>
            </a:pPr>
            <a:r>
              <a:rPr lang="en-US" sz="2800" b="1" dirty="0">
                <a:solidFill>
                  <a:srgbClr val="005295"/>
                </a:solidFill>
                <a:effectLst>
                  <a:outerShdw blurRad="38100" dist="38100" dir="2700000" algn="tl">
                    <a:srgbClr val="000000">
                      <a:alpha val="43137"/>
                    </a:srgbClr>
                  </a:outerShdw>
                </a:effectLst>
                <a:cs typeface="Arial"/>
              </a:rPr>
              <a:t>December 2024</a:t>
            </a:r>
            <a:endParaRPr lang="en-US" sz="2000" b="1" dirty="0">
              <a:solidFill>
                <a:srgbClr val="005295"/>
              </a:solidFill>
              <a:effectLst>
                <a:outerShdw blurRad="38100" dist="38100" dir="2700000" algn="tl">
                  <a:srgbClr val="000000">
                    <a:alpha val="43137"/>
                  </a:srgbClr>
                </a:outerShdw>
              </a:effectLst>
              <a:cs typeface="Arial"/>
            </a:endParaRPr>
          </a:p>
        </p:txBody>
      </p:sp>
    </p:spTree>
    <p:extLst>
      <p:ext uri="{BB962C8B-B14F-4D97-AF65-F5344CB8AC3E}">
        <p14:creationId xmlns:p14="http://schemas.microsoft.com/office/powerpoint/2010/main" val="5545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10</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005295"/>
                </a:solidFill>
                <a:latin typeface="+mn-lt"/>
              </a:rPr>
              <a:t>Losing enrollment can be a “double whammy” in Foundation Aid</a:t>
            </a:r>
            <a:endParaRPr lang="en-US" sz="30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1171385"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6EA4949A-E528-BC11-64B9-EE47EA5E72B9}"/>
              </a:ext>
            </a:extLst>
          </p:cNvPr>
          <p:cNvSpPr txBox="1">
            <a:spLocks/>
          </p:cNvSpPr>
          <p:nvPr/>
        </p:nvSpPr>
        <p:spPr>
          <a:xfrm>
            <a:off x="457200" y="1306073"/>
            <a:ext cx="11268075" cy="4664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400"/>
              </a:spcAft>
              <a:buFont typeface="Wingdings" panose="05000000000000000000" pitchFamily="2" charset="2"/>
              <a:buChar char="Ø"/>
              <a:defRPr/>
            </a:pPr>
            <a:r>
              <a:rPr lang="en-US" sz="2400" dirty="0">
                <a:latin typeface="Book Antiqua" panose="02040602050305030304" pitchFamily="18" charset="0"/>
              </a:rPr>
              <a:t>Enrollment declines are a primary cause of districts falling on to save-harmless.</a:t>
            </a:r>
          </a:p>
          <a:p>
            <a:pPr>
              <a:spcBef>
                <a:spcPts val="0"/>
              </a:spcBef>
              <a:spcAft>
                <a:spcPts val="2400"/>
              </a:spcAft>
              <a:buFont typeface="Wingdings" panose="05000000000000000000" pitchFamily="2" charset="2"/>
              <a:buChar char="Ø"/>
              <a:defRPr/>
            </a:pPr>
            <a:r>
              <a:rPr lang="en-US" sz="2400" dirty="0">
                <a:latin typeface="Book Antiqua" panose="02040602050305030304" pitchFamily="18" charset="0"/>
              </a:rPr>
              <a:t>First, aid is paid on behalf of fewer students.</a:t>
            </a:r>
          </a:p>
          <a:p>
            <a:pPr>
              <a:spcBef>
                <a:spcPts val="0"/>
              </a:spcBef>
              <a:spcAft>
                <a:spcPts val="2400"/>
              </a:spcAft>
              <a:buFont typeface="Wingdings" panose="05000000000000000000" pitchFamily="2" charset="2"/>
              <a:buChar char="Ø"/>
              <a:defRPr/>
            </a:pPr>
            <a:r>
              <a:rPr lang="en-US" sz="2400" dirty="0">
                <a:latin typeface="Book Antiqua" panose="02040602050305030304" pitchFamily="18" charset="0"/>
              </a:rPr>
              <a:t>Second, all else held constant, with fewer students, a district would have more </a:t>
            </a:r>
            <a:r>
              <a:rPr lang="en-US" sz="2400" i="1" dirty="0">
                <a:latin typeface="Book Antiqua" panose="02040602050305030304" pitchFamily="18" charset="0"/>
              </a:rPr>
              <a:t>wealth per student</a:t>
            </a:r>
            <a:r>
              <a:rPr lang="en-US" sz="2400" dirty="0">
                <a:latin typeface="Book Antiqua" panose="02040602050305030304" pitchFamily="18" charset="0"/>
              </a:rPr>
              <a:t> and would receive less aid on behalf of each student.</a:t>
            </a:r>
          </a:p>
          <a:p>
            <a:pPr>
              <a:spcBef>
                <a:spcPts val="0"/>
              </a:spcBef>
              <a:spcAft>
                <a:spcPts val="600"/>
              </a:spcAft>
              <a:buFont typeface="Wingdings" panose="05000000000000000000" pitchFamily="2" charset="2"/>
              <a:buChar char="Ø"/>
              <a:defRPr/>
            </a:pPr>
            <a:r>
              <a:rPr lang="en-US" sz="2400" dirty="0">
                <a:latin typeface="Book Antiqua" panose="02040602050305030304" pitchFamily="18" charset="0"/>
              </a:rPr>
              <a:t>Impact can be offset by: </a:t>
            </a:r>
          </a:p>
          <a:p>
            <a:pPr marL="457200" lvl="1">
              <a:spcBef>
                <a:spcPts val="0"/>
              </a:spcBef>
              <a:spcAft>
                <a:spcPts val="600"/>
              </a:spcAft>
              <a:buFont typeface="Calibri" panose="020F0502020204030204" pitchFamily="34" charset="0"/>
              <a:buChar char="—"/>
              <a:defRPr/>
            </a:pPr>
            <a:r>
              <a:rPr lang="en-US" dirty="0">
                <a:latin typeface="Book Antiqua" panose="02040602050305030304" pitchFamily="18" charset="0"/>
              </a:rPr>
              <a:t>increases in student needs or </a:t>
            </a:r>
          </a:p>
          <a:p>
            <a:pPr marL="457200" lvl="1">
              <a:spcBef>
                <a:spcPts val="0"/>
              </a:spcBef>
              <a:spcAft>
                <a:spcPts val="2400"/>
              </a:spcAft>
              <a:buFont typeface="Calibri" panose="020F0502020204030204" pitchFamily="34" charset="0"/>
              <a:buChar char="—"/>
              <a:defRPr/>
            </a:pPr>
            <a:r>
              <a:rPr lang="en-US" dirty="0">
                <a:latin typeface="Book Antiqua" panose="02040602050305030304" pitchFamily="18" charset="0"/>
              </a:rPr>
              <a:t>actual change in property wealth or resident income—if either declines or grows more slowly than the state average, a district can become poorer for aid purposes.</a:t>
            </a:r>
          </a:p>
          <a:p>
            <a:pPr marL="0" indent="0">
              <a:spcBef>
                <a:spcPts val="0"/>
              </a:spcBef>
              <a:spcAft>
                <a:spcPts val="1800"/>
              </a:spcAft>
              <a:buFont typeface="Arial" panose="020B0604020202020204" pitchFamily="34" charset="0"/>
              <a:buNone/>
              <a:defRPr/>
            </a:pPr>
            <a:endParaRPr lang="en-US" sz="2000" dirty="0">
              <a:latin typeface="Book Antiqua" panose="02040602050305030304" pitchFamily="18" charset="0"/>
            </a:endParaRPr>
          </a:p>
          <a:p>
            <a:pPr>
              <a:spcBef>
                <a:spcPts val="0"/>
              </a:spcBef>
              <a:spcAft>
                <a:spcPts val="1800"/>
              </a:spcAft>
              <a:buFont typeface="Arial" charset="0"/>
              <a:buChar char="•"/>
              <a:defRPr/>
            </a:pPr>
            <a:endParaRPr lang="en-US" sz="22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1800" dirty="0">
              <a:latin typeface="Book Antiqua" panose="02040602050305030304" pitchFamily="18" charset="0"/>
            </a:endParaRPr>
          </a:p>
          <a:p>
            <a:pPr marL="0" indent="0">
              <a:spcBef>
                <a:spcPts val="0"/>
              </a:spcBef>
              <a:spcAft>
                <a:spcPts val="1800"/>
              </a:spcAft>
              <a:buFont typeface="Arial" panose="020B0604020202020204" pitchFamily="34" charset="0"/>
              <a:buNone/>
            </a:pPr>
            <a:endParaRPr lang="en-US" sz="18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20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2400" dirty="0">
              <a:latin typeface="Book Antiqua" panose="02040602050305030304" pitchFamily="18" charset="0"/>
            </a:endParaRPr>
          </a:p>
        </p:txBody>
      </p:sp>
    </p:spTree>
    <p:extLst>
      <p:ext uri="{BB962C8B-B14F-4D97-AF65-F5344CB8AC3E}">
        <p14:creationId xmlns:p14="http://schemas.microsoft.com/office/powerpoint/2010/main" val="429116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YSCOSS_LOGO_stacked.color.jpg">
            <a:extLst>
              <a:ext uri="{FF2B5EF4-FFF2-40B4-BE49-F238E27FC236}">
                <a16:creationId xmlns:a16="http://schemas.microsoft.com/office/drawing/2014/main" id="{7E6355AB-AE93-B8D3-72A1-6C2AC5AC8AAE}"/>
              </a:ext>
            </a:extLst>
          </p:cNvPr>
          <p:cNvPicPr>
            <a:picLocks noChangeArrowheads="1"/>
          </p:cNvPicPr>
          <p:nvPr/>
        </p:nvPicPr>
        <p:blipFill>
          <a:blip r:embed="rId2" cstate="print"/>
          <a:srcRect/>
          <a:stretch>
            <a:fillRect/>
          </a:stretch>
        </p:blipFill>
        <p:spPr bwMode="auto">
          <a:xfrm>
            <a:off x="294543" y="5808096"/>
            <a:ext cx="1087313" cy="913379"/>
          </a:xfrm>
          <a:prstGeom prst="rect">
            <a:avLst/>
          </a:prstGeom>
          <a:noFill/>
          <a:ln w="9525">
            <a:noFill/>
            <a:miter lim="800000"/>
            <a:headEnd/>
            <a:tailEnd/>
          </a:ln>
        </p:spPr>
      </p:pic>
      <p:sp>
        <p:nvSpPr>
          <p:cNvPr id="7" name="Slide Number Placeholder 1">
            <a:extLst>
              <a:ext uri="{FF2B5EF4-FFF2-40B4-BE49-F238E27FC236}">
                <a16:creationId xmlns:a16="http://schemas.microsoft.com/office/drawing/2014/main" id="{BD73FDFE-FF05-7B58-6A19-03752B856A18}"/>
              </a:ext>
            </a:extLst>
          </p:cNvPr>
          <p:cNvSpPr>
            <a:spLocks noGrp="1"/>
          </p:cNvSpPr>
          <p:nvPr>
            <p:ph type="sldNum" sz="quarter" idx="12"/>
          </p:nvPr>
        </p:nvSpPr>
        <p:spPr bwMode="auto">
          <a:xfrm>
            <a:off x="8610600" y="63563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11</a:t>
            </a:fld>
            <a:endParaRPr lang="en-US" sz="1600" b="1" dirty="0">
              <a:solidFill>
                <a:srgbClr val="005295"/>
              </a:solidFill>
            </a:endParaRPr>
          </a:p>
        </p:txBody>
      </p:sp>
      <p:sp>
        <p:nvSpPr>
          <p:cNvPr id="9" name="TextBox 8">
            <a:extLst>
              <a:ext uri="{FF2B5EF4-FFF2-40B4-BE49-F238E27FC236}">
                <a16:creationId xmlns:a16="http://schemas.microsoft.com/office/drawing/2014/main" id="{D9060D99-E4C6-65B2-E95D-BD594A04C385}"/>
              </a:ext>
            </a:extLst>
          </p:cNvPr>
          <p:cNvSpPr txBox="1"/>
          <p:nvPr/>
        </p:nvSpPr>
        <p:spPr>
          <a:xfrm>
            <a:off x="160421" y="988277"/>
            <a:ext cx="3031958" cy="1323439"/>
          </a:xfrm>
          <a:prstGeom prst="rect">
            <a:avLst/>
          </a:prstGeom>
          <a:noFill/>
        </p:spPr>
        <p:txBody>
          <a:bodyPr wrap="square">
            <a:spAutoFit/>
          </a:bodyPr>
          <a:lstStyle/>
          <a:p>
            <a:pPr algn="ctr"/>
            <a:r>
              <a:rPr lang="en-US" sz="2000" dirty="0">
                <a:hlinkClick r:id="rId3"/>
              </a:rPr>
              <a:t>https://www.nyscoss.org/nyscossdocs/Advocacy2425/2411_CL_Report.xlsx</a:t>
            </a:r>
            <a:endParaRPr lang="en-US" sz="2000" dirty="0"/>
          </a:p>
          <a:p>
            <a:pPr algn="ctr"/>
            <a:endParaRPr lang="en-US" sz="2000" dirty="0"/>
          </a:p>
        </p:txBody>
      </p:sp>
      <p:pic>
        <p:nvPicPr>
          <p:cNvPr id="4" name="Picture 3">
            <a:extLst>
              <a:ext uri="{FF2B5EF4-FFF2-40B4-BE49-F238E27FC236}">
                <a16:creationId xmlns:a16="http://schemas.microsoft.com/office/drawing/2014/main" id="{AD888055-2AD6-768E-3BEE-F329A566E6BB}"/>
              </a:ext>
            </a:extLst>
          </p:cNvPr>
          <p:cNvPicPr>
            <a:picLocks noChangeAspect="1"/>
          </p:cNvPicPr>
          <p:nvPr/>
        </p:nvPicPr>
        <p:blipFill>
          <a:blip r:embed="rId4"/>
          <a:stretch>
            <a:fillRect/>
          </a:stretch>
        </p:blipFill>
        <p:spPr>
          <a:xfrm>
            <a:off x="4460955" y="180642"/>
            <a:ext cx="6272347" cy="6358270"/>
          </a:xfrm>
          <a:prstGeom prst="rect">
            <a:avLst/>
          </a:prstGeom>
        </p:spPr>
      </p:pic>
    </p:spTree>
    <p:extLst>
      <p:ext uri="{BB962C8B-B14F-4D97-AF65-F5344CB8AC3E}">
        <p14:creationId xmlns:p14="http://schemas.microsoft.com/office/powerpoint/2010/main" val="311165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85EED-31C5-83D1-F735-6FAFF2CD9753}"/>
            </a:ext>
          </a:extLst>
        </p:cNvPr>
        <p:cNvGrpSpPr/>
        <p:nvPr/>
      </p:nvGrpSpPr>
      <p:grpSpPr>
        <a:xfrm>
          <a:off x="0" y="0"/>
          <a:ext cx="0" cy="0"/>
          <a:chOff x="0" y="0"/>
          <a:chExt cx="0" cy="0"/>
        </a:xfrm>
      </p:grpSpPr>
      <p:pic>
        <p:nvPicPr>
          <p:cNvPr id="6" name="Picture 5" descr="NYSCOSS_LOGO_stacked.color.jpg">
            <a:extLst>
              <a:ext uri="{FF2B5EF4-FFF2-40B4-BE49-F238E27FC236}">
                <a16:creationId xmlns:a16="http://schemas.microsoft.com/office/drawing/2014/main" id="{157C8659-DC80-F4EF-D926-E5768512E26C}"/>
              </a:ext>
            </a:extLst>
          </p:cNvPr>
          <p:cNvPicPr>
            <a:picLocks noChangeArrowheads="1"/>
          </p:cNvPicPr>
          <p:nvPr/>
        </p:nvPicPr>
        <p:blipFill>
          <a:blip r:embed="rId2" cstate="print"/>
          <a:srcRect/>
          <a:stretch>
            <a:fillRect/>
          </a:stretch>
        </p:blipFill>
        <p:spPr bwMode="auto">
          <a:xfrm>
            <a:off x="294543" y="5808096"/>
            <a:ext cx="1087313" cy="913379"/>
          </a:xfrm>
          <a:prstGeom prst="rect">
            <a:avLst/>
          </a:prstGeom>
          <a:noFill/>
          <a:ln w="9525">
            <a:noFill/>
            <a:miter lim="800000"/>
            <a:headEnd/>
            <a:tailEnd/>
          </a:ln>
        </p:spPr>
      </p:pic>
      <p:sp>
        <p:nvSpPr>
          <p:cNvPr id="7" name="Slide Number Placeholder 1">
            <a:extLst>
              <a:ext uri="{FF2B5EF4-FFF2-40B4-BE49-F238E27FC236}">
                <a16:creationId xmlns:a16="http://schemas.microsoft.com/office/drawing/2014/main" id="{8E8A86D8-D306-A987-C5BB-5A43B15B7561}"/>
              </a:ext>
            </a:extLst>
          </p:cNvPr>
          <p:cNvSpPr>
            <a:spLocks noGrp="1"/>
          </p:cNvSpPr>
          <p:nvPr>
            <p:ph type="sldNum" sz="quarter" idx="12"/>
          </p:nvPr>
        </p:nvSpPr>
        <p:spPr bwMode="auto">
          <a:xfrm>
            <a:off x="8610600" y="63563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12</a:t>
            </a:fld>
            <a:endParaRPr lang="en-US" sz="1600" b="1" dirty="0">
              <a:solidFill>
                <a:srgbClr val="005295"/>
              </a:solidFill>
            </a:endParaRPr>
          </a:p>
        </p:txBody>
      </p:sp>
      <p:sp>
        <p:nvSpPr>
          <p:cNvPr id="5" name="Title 3">
            <a:extLst>
              <a:ext uri="{FF2B5EF4-FFF2-40B4-BE49-F238E27FC236}">
                <a16:creationId xmlns:a16="http://schemas.microsoft.com/office/drawing/2014/main" id="{004B42A4-B631-86D0-E944-32DAC303272D}"/>
              </a:ext>
            </a:extLst>
          </p:cNvPr>
          <p:cNvSpPr txBox="1">
            <a:spLocks/>
          </p:cNvSpPr>
          <p:nvPr/>
        </p:nvSpPr>
        <p:spPr>
          <a:xfrm>
            <a:off x="333375" y="173153"/>
            <a:ext cx="200075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Estimate </a:t>
            </a:r>
          </a:p>
          <a:p>
            <a:r>
              <a:rPr lang="en-US" sz="2800" b="1" dirty="0">
                <a:solidFill>
                  <a:srgbClr val="005295"/>
                </a:solidFill>
                <a:latin typeface="+mn-lt"/>
              </a:rPr>
              <a:t>Changes </a:t>
            </a:r>
          </a:p>
          <a:p>
            <a:r>
              <a:rPr lang="en-US" sz="2800" b="1" dirty="0">
                <a:solidFill>
                  <a:srgbClr val="005295"/>
                </a:solidFill>
                <a:latin typeface="+mn-lt"/>
              </a:rPr>
              <a:t>Over Time</a:t>
            </a:r>
            <a:endParaRPr lang="en-US" sz="2800" dirty="0">
              <a:solidFill>
                <a:srgbClr val="005295"/>
              </a:solidFill>
              <a:latin typeface="+mn-lt"/>
            </a:endParaRPr>
          </a:p>
        </p:txBody>
      </p:sp>
      <p:pic>
        <p:nvPicPr>
          <p:cNvPr id="3" name="Picture 2">
            <a:extLst>
              <a:ext uri="{FF2B5EF4-FFF2-40B4-BE49-F238E27FC236}">
                <a16:creationId xmlns:a16="http://schemas.microsoft.com/office/drawing/2014/main" id="{37641010-C8D8-65EA-17B6-37C210E9C792}"/>
              </a:ext>
            </a:extLst>
          </p:cNvPr>
          <p:cNvPicPr>
            <a:picLocks noChangeAspect="1"/>
          </p:cNvPicPr>
          <p:nvPr/>
        </p:nvPicPr>
        <p:blipFill>
          <a:blip r:embed="rId3"/>
          <a:stretch>
            <a:fillRect/>
          </a:stretch>
        </p:blipFill>
        <p:spPr>
          <a:xfrm>
            <a:off x="2208057" y="426605"/>
            <a:ext cx="8508686" cy="5838180"/>
          </a:xfrm>
          <a:prstGeom prst="rect">
            <a:avLst/>
          </a:prstGeom>
        </p:spPr>
      </p:pic>
    </p:spTree>
    <p:extLst>
      <p:ext uri="{BB962C8B-B14F-4D97-AF65-F5344CB8AC3E}">
        <p14:creationId xmlns:p14="http://schemas.microsoft.com/office/powerpoint/2010/main" val="176421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YSCOSS_LOGO_stacked.color.jpg">
            <a:extLst>
              <a:ext uri="{FF2B5EF4-FFF2-40B4-BE49-F238E27FC236}">
                <a16:creationId xmlns:a16="http://schemas.microsoft.com/office/drawing/2014/main" id="{7E6355AB-AE93-B8D3-72A1-6C2AC5AC8AAE}"/>
              </a:ext>
            </a:extLst>
          </p:cNvPr>
          <p:cNvPicPr>
            <a:picLocks noChangeArrowheads="1"/>
          </p:cNvPicPr>
          <p:nvPr/>
        </p:nvPicPr>
        <p:blipFill>
          <a:blip r:embed="rId2" cstate="print"/>
          <a:srcRect/>
          <a:stretch>
            <a:fillRect/>
          </a:stretch>
        </p:blipFill>
        <p:spPr bwMode="auto">
          <a:xfrm>
            <a:off x="294543" y="5808096"/>
            <a:ext cx="1087313" cy="913379"/>
          </a:xfrm>
          <a:prstGeom prst="rect">
            <a:avLst/>
          </a:prstGeom>
          <a:noFill/>
          <a:ln w="9525">
            <a:noFill/>
            <a:miter lim="800000"/>
            <a:headEnd/>
            <a:tailEnd/>
          </a:ln>
        </p:spPr>
      </p:pic>
      <p:sp>
        <p:nvSpPr>
          <p:cNvPr id="7" name="Slide Number Placeholder 1">
            <a:extLst>
              <a:ext uri="{FF2B5EF4-FFF2-40B4-BE49-F238E27FC236}">
                <a16:creationId xmlns:a16="http://schemas.microsoft.com/office/drawing/2014/main" id="{BD73FDFE-FF05-7B58-6A19-03752B856A18}"/>
              </a:ext>
            </a:extLst>
          </p:cNvPr>
          <p:cNvSpPr>
            <a:spLocks noGrp="1"/>
          </p:cNvSpPr>
          <p:nvPr>
            <p:ph type="sldNum" sz="quarter" idx="12"/>
          </p:nvPr>
        </p:nvSpPr>
        <p:spPr bwMode="auto">
          <a:xfrm>
            <a:off x="8610600" y="63563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13</a:t>
            </a:fld>
            <a:endParaRPr lang="en-US" sz="1600" b="1" dirty="0">
              <a:solidFill>
                <a:srgbClr val="005295"/>
              </a:solidFill>
            </a:endParaRPr>
          </a:p>
        </p:txBody>
      </p:sp>
      <p:sp>
        <p:nvSpPr>
          <p:cNvPr id="5" name="Title 3">
            <a:extLst>
              <a:ext uri="{FF2B5EF4-FFF2-40B4-BE49-F238E27FC236}">
                <a16:creationId xmlns:a16="http://schemas.microsoft.com/office/drawing/2014/main" id="{45E0A5F6-B83D-1C7F-D753-267679563AF1}"/>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Foundation Aid Analysis</a:t>
            </a:r>
            <a:endParaRPr lang="en-US" sz="2800" dirty="0">
              <a:solidFill>
                <a:srgbClr val="005295"/>
              </a:solidFill>
              <a:latin typeface="+mn-lt"/>
            </a:endParaRPr>
          </a:p>
        </p:txBody>
      </p:sp>
      <p:pic>
        <p:nvPicPr>
          <p:cNvPr id="2" name="Picture 1">
            <a:extLst>
              <a:ext uri="{FF2B5EF4-FFF2-40B4-BE49-F238E27FC236}">
                <a16:creationId xmlns:a16="http://schemas.microsoft.com/office/drawing/2014/main" id="{FD883C24-EF9B-8EC7-4447-C5891DBB9452}"/>
              </a:ext>
            </a:extLst>
          </p:cNvPr>
          <p:cNvPicPr>
            <a:picLocks noChangeAspect="1"/>
          </p:cNvPicPr>
          <p:nvPr/>
        </p:nvPicPr>
        <p:blipFill>
          <a:blip r:embed="rId3"/>
          <a:stretch>
            <a:fillRect/>
          </a:stretch>
        </p:blipFill>
        <p:spPr>
          <a:xfrm>
            <a:off x="543763" y="1548929"/>
            <a:ext cx="5497424" cy="3183816"/>
          </a:xfrm>
          <a:prstGeom prst="rect">
            <a:avLst/>
          </a:prstGeom>
        </p:spPr>
      </p:pic>
      <p:pic>
        <p:nvPicPr>
          <p:cNvPr id="3" name="Picture 2">
            <a:extLst>
              <a:ext uri="{FF2B5EF4-FFF2-40B4-BE49-F238E27FC236}">
                <a16:creationId xmlns:a16="http://schemas.microsoft.com/office/drawing/2014/main" id="{08C5C185-E9A2-9F1B-A312-E92CEEBEC68E}"/>
              </a:ext>
            </a:extLst>
          </p:cNvPr>
          <p:cNvPicPr>
            <a:picLocks noChangeAspect="1"/>
          </p:cNvPicPr>
          <p:nvPr/>
        </p:nvPicPr>
        <p:blipFill>
          <a:blip r:embed="rId4"/>
          <a:stretch>
            <a:fillRect/>
          </a:stretch>
        </p:blipFill>
        <p:spPr>
          <a:xfrm>
            <a:off x="6248902" y="1550633"/>
            <a:ext cx="5494481" cy="3182112"/>
          </a:xfrm>
          <a:prstGeom prst="rect">
            <a:avLst/>
          </a:prstGeom>
        </p:spPr>
      </p:pic>
      <p:sp>
        <p:nvSpPr>
          <p:cNvPr id="4" name="Rectangle: Rounded Corners 3">
            <a:extLst>
              <a:ext uri="{FF2B5EF4-FFF2-40B4-BE49-F238E27FC236}">
                <a16:creationId xmlns:a16="http://schemas.microsoft.com/office/drawing/2014/main" id="{AB881D11-5F30-34CE-A431-AEBD09430ABC}"/>
              </a:ext>
            </a:extLst>
          </p:cNvPr>
          <p:cNvSpPr/>
          <p:nvPr/>
        </p:nvSpPr>
        <p:spPr>
          <a:xfrm>
            <a:off x="5164850" y="2502040"/>
            <a:ext cx="663191" cy="572756"/>
          </a:xfrm>
          <a:prstGeom prst="roundRect">
            <a:avLst/>
          </a:prstGeom>
          <a:solidFill>
            <a:srgbClr val="FFC000">
              <a:alpha val="15000"/>
            </a:srgbClr>
          </a:solid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2FC86BA-3148-DDAF-16AA-46AEF7547132}"/>
              </a:ext>
            </a:extLst>
          </p:cNvPr>
          <p:cNvSpPr/>
          <p:nvPr/>
        </p:nvSpPr>
        <p:spPr>
          <a:xfrm>
            <a:off x="10870746" y="2500994"/>
            <a:ext cx="663191" cy="572756"/>
          </a:xfrm>
          <a:prstGeom prst="roundRect">
            <a:avLst/>
          </a:prstGeom>
          <a:solidFill>
            <a:srgbClr val="FFC000">
              <a:alpha val="15000"/>
            </a:srgbClr>
          </a:solid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35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1436C-FBC4-D905-DED9-D31F7E357141}"/>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950DAC47-8599-064C-7B10-34622602666A}"/>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14</a:t>
            </a:fld>
            <a:endParaRPr lang="en-US" sz="1600" b="1" dirty="0">
              <a:solidFill>
                <a:srgbClr val="005295"/>
              </a:solidFill>
            </a:endParaRPr>
          </a:p>
        </p:txBody>
      </p:sp>
      <p:sp>
        <p:nvSpPr>
          <p:cNvPr id="2" name="Title 3">
            <a:extLst>
              <a:ext uri="{FF2B5EF4-FFF2-40B4-BE49-F238E27FC236}">
                <a16:creationId xmlns:a16="http://schemas.microsoft.com/office/drawing/2014/main" id="{0C62993A-9AC7-02AF-F164-765C24B55BC6}"/>
              </a:ext>
            </a:extLst>
          </p:cNvPr>
          <p:cNvSpPr txBox="1">
            <a:spLocks/>
          </p:cNvSpPr>
          <p:nvPr/>
        </p:nvSpPr>
        <p:spPr>
          <a:xfrm>
            <a:off x="597819" y="1627298"/>
            <a:ext cx="10996361" cy="131686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5295"/>
                </a:solidFill>
                <a:latin typeface="+mn-lt"/>
              </a:rPr>
              <a:t>Where we might be going</a:t>
            </a:r>
            <a:endParaRPr lang="en-US" sz="48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7AE8034A-472D-8EFE-35FE-6D09F7D95D5B}"/>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275573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14F00-D9F6-357B-B036-FB09BC63B5AB}"/>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BEE21E6E-580F-4983-6DA0-C62B0FEA23C6}"/>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15</a:t>
            </a:fld>
            <a:endParaRPr lang="en-US" sz="1600" b="1" dirty="0">
              <a:solidFill>
                <a:srgbClr val="005295"/>
              </a:solidFill>
            </a:endParaRPr>
          </a:p>
        </p:txBody>
      </p:sp>
      <p:sp>
        <p:nvSpPr>
          <p:cNvPr id="2" name="Title 3">
            <a:extLst>
              <a:ext uri="{FF2B5EF4-FFF2-40B4-BE49-F238E27FC236}">
                <a16:creationId xmlns:a16="http://schemas.microsoft.com/office/drawing/2014/main" id="{034E884F-9995-7E1D-EAC5-949C6C2FEF01}"/>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State Budget Outlook</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F623B627-49AC-A1D1-C27F-777B4B68AE9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E4A9F73-AE14-B56E-5262-C71271E07030}"/>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0DF028E3-DC40-CB72-FDE8-CAB16A32853A}"/>
              </a:ext>
            </a:extLst>
          </p:cNvPr>
          <p:cNvSpPr>
            <a:spLocks noGrp="1"/>
          </p:cNvSpPr>
          <p:nvPr>
            <p:ph idx="1"/>
          </p:nvPr>
        </p:nvSpPr>
        <p:spPr>
          <a:xfrm>
            <a:off x="457200" y="1284516"/>
            <a:ext cx="10896599" cy="5000873"/>
          </a:xfrm>
        </p:spPr>
        <p:txBody>
          <a:bodyPr>
            <a:noAutofit/>
          </a:bodyPr>
          <a:lstStyle/>
          <a:p>
            <a:pPr>
              <a:spcBef>
                <a:spcPts val="0"/>
              </a:spcBef>
              <a:spcAft>
                <a:spcPts val="1800"/>
              </a:spcAft>
              <a:buFont typeface="Wingdings" panose="05000000000000000000" pitchFamily="2" charset="2"/>
              <a:buChar char="Ø"/>
            </a:pPr>
            <a:r>
              <a:rPr lang="en-US" sz="2400" dirty="0">
                <a:latin typeface="Garamond" panose="02020404030301010803" pitchFamily="18" charset="0"/>
              </a:rPr>
              <a:t>Division of the Budget Mid-Year Financial Plan Update projects a $1 billion structural deficit for 2025-26 – equivalent to 0.7% of projected spending supported by state sources. For perspective, a year ago a structural deficit equivalent to 3.3% of spending.</a:t>
            </a:r>
          </a:p>
          <a:p>
            <a:pPr>
              <a:spcBef>
                <a:spcPts val="0"/>
              </a:spcBef>
              <a:spcAft>
                <a:spcPts val="1800"/>
              </a:spcAft>
              <a:buFont typeface="Wingdings" panose="05000000000000000000" pitchFamily="2" charset="2"/>
              <a:buChar char="Ø"/>
            </a:pPr>
            <a:r>
              <a:rPr lang="en-US" sz="2400" dirty="0">
                <a:latin typeface="Garamond" panose="02020404030301010803" pitchFamily="18" charset="0"/>
              </a:rPr>
              <a:t>DOB update assumes a $994 million (2.8%) increase in total School Aid.</a:t>
            </a:r>
          </a:p>
          <a:p>
            <a:pPr>
              <a:spcBef>
                <a:spcPts val="0"/>
              </a:spcBef>
              <a:spcAft>
                <a:spcPts val="1800"/>
              </a:spcAft>
              <a:buFont typeface="Wingdings" panose="05000000000000000000" pitchFamily="2" charset="2"/>
              <a:buChar char="Ø"/>
            </a:pPr>
            <a:r>
              <a:rPr lang="en-US" sz="2400" dirty="0">
                <a:latin typeface="Garamond" panose="02020404030301010803" pitchFamily="18" charset="0"/>
              </a:rPr>
              <a:t>Assembly Ways and Means and Senate Finance Committee staff both project the state will take in greater revenues than DOB.</a:t>
            </a:r>
          </a:p>
          <a:p>
            <a:pPr>
              <a:spcBef>
                <a:spcPts val="0"/>
              </a:spcBef>
              <a:spcAft>
                <a:spcPts val="1800"/>
              </a:spcAft>
              <a:buFont typeface="Wingdings" panose="05000000000000000000" pitchFamily="2" charset="2"/>
              <a:buChar char="Ø"/>
            </a:pPr>
            <a:r>
              <a:rPr lang="en-US" sz="2400" dirty="0">
                <a:effectLst>
                  <a:outerShdw blurRad="38100" dist="38100" dir="2700000" algn="tl">
                    <a:srgbClr val="000000">
                      <a:alpha val="43137"/>
                    </a:srgbClr>
                  </a:outerShdw>
                </a:effectLst>
                <a:latin typeface="Garamond" panose="02020404030301010803" pitchFamily="18" charset="0"/>
              </a:rPr>
              <a:t>Potential for large reductions in federal assistance is a major new concern.</a:t>
            </a:r>
          </a:p>
          <a:p>
            <a:pPr>
              <a:spcBef>
                <a:spcPts val="0"/>
              </a:spcBef>
              <a:spcAft>
                <a:spcPts val="1800"/>
              </a:spcAft>
              <a:buFont typeface="Wingdings" panose="05000000000000000000" pitchFamily="2" charset="2"/>
              <a:buChar char="Ø"/>
            </a:pPr>
            <a:r>
              <a:rPr lang="en-US" sz="2400" dirty="0">
                <a:latin typeface="Garamond" panose="02020404030301010803" pitchFamily="18" charset="0"/>
              </a:rPr>
              <a:t>State has record reserves (over $21 billion, plus fund balance) but using to offset federal reductions is problematic—federal aid may not rebound, unlike state revenues after a recession.</a:t>
            </a:r>
          </a:p>
          <a:p>
            <a:pPr marL="0" indent="0">
              <a:spcBef>
                <a:spcPts val="0"/>
              </a:spcBef>
              <a:spcAft>
                <a:spcPts val="1200"/>
              </a:spcAft>
              <a:buNone/>
            </a:pPr>
            <a:endParaRPr lang="en-US" sz="2000" dirty="0"/>
          </a:p>
          <a:p>
            <a:pPr>
              <a:spcBef>
                <a:spcPts val="0"/>
              </a:spcBef>
              <a:spcAft>
                <a:spcPts val="12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265763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AAEC0-BAB5-E6F4-FE87-895E152C38F2}"/>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6B448C47-9C99-2FC9-24B8-C0BFBE6B92C1}"/>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16</a:t>
            </a:fld>
            <a:endParaRPr lang="en-US" sz="1600" b="1" dirty="0">
              <a:solidFill>
                <a:srgbClr val="005295"/>
              </a:solidFill>
            </a:endParaRPr>
          </a:p>
        </p:txBody>
      </p:sp>
      <p:sp>
        <p:nvSpPr>
          <p:cNvPr id="2" name="Title 3">
            <a:extLst>
              <a:ext uri="{FF2B5EF4-FFF2-40B4-BE49-F238E27FC236}">
                <a16:creationId xmlns:a16="http://schemas.microsoft.com/office/drawing/2014/main" id="{3DD6A222-A8EF-F522-7138-A8E64A29DBF6}"/>
              </a:ext>
            </a:extLst>
          </p:cNvPr>
          <p:cNvSpPr txBox="1">
            <a:spLocks/>
          </p:cNvSpPr>
          <p:nvPr/>
        </p:nvSpPr>
        <p:spPr>
          <a:xfrm>
            <a:off x="437104" y="-26146"/>
            <a:ext cx="1129769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School Aid</a:t>
            </a:r>
            <a:br>
              <a:rPr lang="en-US" sz="2800" b="1" dirty="0">
                <a:solidFill>
                  <a:srgbClr val="005295"/>
                </a:solidFill>
                <a:latin typeface="+mn-lt"/>
              </a:rPr>
            </a:br>
            <a:r>
              <a:rPr lang="en-US" sz="2600" b="1" dirty="0">
                <a:solidFill>
                  <a:srgbClr val="005295"/>
                </a:solidFill>
                <a:latin typeface="+mn-lt"/>
              </a:rPr>
              <a:t>Estimates of 2025-26 School Aid if formulas in current law are continued</a:t>
            </a:r>
            <a:endParaRPr lang="en-US" sz="2600" dirty="0">
              <a:solidFill>
                <a:srgbClr val="005295"/>
              </a:solidFill>
              <a:latin typeface="+mn-lt"/>
            </a:endParaRPr>
          </a:p>
        </p:txBody>
      </p:sp>
      <p:cxnSp>
        <p:nvCxnSpPr>
          <p:cNvPr id="4" name="Straight Connector 3">
            <a:extLst>
              <a:ext uri="{FF2B5EF4-FFF2-40B4-BE49-F238E27FC236}">
                <a16:creationId xmlns:a16="http://schemas.microsoft.com/office/drawing/2014/main" id="{D45C1177-4018-7122-0FDE-40F789F0CAD9}"/>
              </a:ext>
            </a:extLst>
          </p:cNvPr>
          <p:cNvCxnSpPr>
            <a:cxnSpLocks/>
          </p:cNvCxnSpPr>
          <p:nvPr/>
        </p:nvCxnSpPr>
        <p:spPr>
          <a:xfrm>
            <a:off x="457200" y="1143000"/>
            <a:ext cx="11168743"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358F9035-DAD7-E690-79DC-5ACF0077A0B0}"/>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B1958DA7-365E-0423-3B6E-C113CD954C80}"/>
              </a:ext>
            </a:extLst>
          </p:cNvPr>
          <p:cNvSpPr>
            <a:spLocks noGrp="1"/>
          </p:cNvSpPr>
          <p:nvPr>
            <p:ph idx="1"/>
          </p:nvPr>
        </p:nvSpPr>
        <p:spPr>
          <a:xfrm>
            <a:off x="457200" y="1284516"/>
            <a:ext cx="10896599" cy="5000873"/>
          </a:xfrm>
        </p:spPr>
        <p:txBody>
          <a:bodyPr>
            <a:noAutofit/>
          </a:bodyPr>
          <a:lstStyle/>
          <a:p>
            <a:pPr marL="0" indent="0">
              <a:spcBef>
                <a:spcPts val="0"/>
              </a:spcBef>
              <a:spcAft>
                <a:spcPts val="2400"/>
              </a:spcAft>
              <a:buNone/>
            </a:pPr>
            <a:r>
              <a:rPr lang="en-US" sz="2400" dirty="0">
                <a:latin typeface="Garamond" panose="02020404030301010803" pitchFamily="18" charset="0"/>
              </a:rPr>
              <a:t>State Education Department released first estimates of 2025-26 School Aid if formulas in current law are continued; this database is used for the Governor’s proposal in January:</a:t>
            </a:r>
          </a:p>
          <a:p>
            <a:pPr>
              <a:spcBef>
                <a:spcPts val="0"/>
              </a:spcBef>
              <a:spcAft>
                <a:spcPts val="2400"/>
              </a:spcAft>
              <a:buFont typeface="Wingdings" panose="05000000000000000000" pitchFamily="2" charset="2"/>
              <a:buChar char="Ø"/>
            </a:pPr>
            <a:r>
              <a:rPr lang="en-US" sz="2400" dirty="0">
                <a:latin typeface="Garamond" panose="02020404030301010803" pitchFamily="18" charset="0"/>
              </a:rPr>
              <a:t>Increase in total aid:  $1.67 billion (4.7%)</a:t>
            </a:r>
          </a:p>
          <a:p>
            <a:pPr>
              <a:spcBef>
                <a:spcPts val="0"/>
              </a:spcBef>
              <a:spcAft>
                <a:spcPts val="2400"/>
              </a:spcAft>
              <a:buFont typeface="Wingdings" panose="05000000000000000000" pitchFamily="2" charset="2"/>
              <a:buChar char="Ø"/>
            </a:pPr>
            <a:r>
              <a:rPr lang="en-US" sz="2400" dirty="0">
                <a:latin typeface="Garamond" panose="02020404030301010803" pitchFamily="18" charset="0"/>
              </a:rPr>
              <a:t>Increase in Foundation Aid:  $1.44 billion (5.8%) – part of above total</a:t>
            </a:r>
          </a:p>
          <a:p>
            <a:pPr>
              <a:spcBef>
                <a:spcPts val="0"/>
              </a:spcBef>
              <a:spcAft>
                <a:spcPts val="2400"/>
              </a:spcAft>
              <a:buFont typeface="Wingdings" panose="05000000000000000000" pitchFamily="2" charset="2"/>
              <a:buChar char="Ø"/>
            </a:pPr>
            <a:r>
              <a:rPr lang="en-US" sz="2400" dirty="0">
                <a:latin typeface="Garamond" panose="02020404030301010803" pitchFamily="18" charset="0"/>
              </a:rPr>
              <a:t>At least 55% of districts would be on save-harmless, up from just under 50% this year</a:t>
            </a:r>
          </a:p>
          <a:p>
            <a:pPr>
              <a:spcBef>
                <a:spcPts val="0"/>
              </a:spcBef>
              <a:spcAft>
                <a:spcPts val="2400"/>
              </a:spcAft>
              <a:buFont typeface="Wingdings" panose="05000000000000000000" pitchFamily="2" charset="2"/>
              <a:buChar char="Ø"/>
            </a:pPr>
            <a:r>
              <a:rPr lang="en-US" sz="2400" dirty="0">
                <a:latin typeface="Garamond" panose="02020404030301010803" pitchFamily="18" charset="0"/>
              </a:rPr>
              <a:t>New York City would receive a $1.05 billion (7.7%) increase in total aid, including a $941 million (9.8% increase in Foundation Aid. The City has experienced a 39,608 increase in weighted pupils and a decline in wealth.</a:t>
            </a:r>
          </a:p>
          <a:p>
            <a:pPr marL="0" indent="0">
              <a:spcBef>
                <a:spcPts val="0"/>
              </a:spcBef>
              <a:spcAft>
                <a:spcPts val="1800"/>
              </a:spcAft>
              <a:buNone/>
            </a:pPr>
            <a:endParaRPr lang="en-US" sz="2000" dirty="0"/>
          </a:p>
          <a:p>
            <a:pPr>
              <a:spcBef>
                <a:spcPts val="0"/>
              </a:spcBef>
              <a:spcAft>
                <a:spcPts val="18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305055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E97E-B558-A78F-71E5-59EB32D8196F}"/>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D68E2389-8888-C8A0-A2F9-346FE958EB3C}"/>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17</a:t>
            </a:fld>
            <a:endParaRPr lang="en-US" sz="1600" b="1" dirty="0">
              <a:solidFill>
                <a:srgbClr val="005295"/>
              </a:solidFill>
            </a:endParaRPr>
          </a:p>
        </p:txBody>
      </p:sp>
      <p:sp>
        <p:nvSpPr>
          <p:cNvPr id="2" name="Title 3">
            <a:extLst>
              <a:ext uri="{FF2B5EF4-FFF2-40B4-BE49-F238E27FC236}">
                <a16:creationId xmlns:a16="http://schemas.microsoft.com/office/drawing/2014/main" id="{464E3106-E0D6-B3D6-F8CD-59AD67A1587C}"/>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Tuesday, December 3, 2024</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5D4C941D-3FD8-C8DF-E070-030B0C7C3D4D}"/>
              </a:ext>
            </a:extLst>
          </p:cNvPr>
          <p:cNvCxnSpPr>
            <a:cxnSpLocks/>
          </p:cNvCxnSpPr>
          <p:nvPr/>
        </p:nvCxnSpPr>
        <p:spPr>
          <a:xfrm>
            <a:off x="457200" y="1143000"/>
            <a:ext cx="1125855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4D4CB464-26EC-52AF-CE18-AD65EA1006E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pic>
        <p:nvPicPr>
          <p:cNvPr id="5" name="Content Placeholder 4" descr="A close-up of a young child writing&#10;&#10;Description automatically generated">
            <a:extLst>
              <a:ext uri="{FF2B5EF4-FFF2-40B4-BE49-F238E27FC236}">
                <a16:creationId xmlns:a16="http://schemas.microsoft.com/office/drawing/2014/main" id="{160C4BCB-C2F8-A145-7028-4F23FD74004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05680" y="1329711"/>
            <a:ext cx="3894995" cy="5094744"/>
          </a:xfrm>
          <a:ln>
            <a:solidFill>
              <a:schemeClr val="tx1"/>
            </a:solidFill>
          </a:ln>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614F4645-AC11-28D6-A12A-A69F18BC330A}"/>
              </a:ext>
            </a:extLst>
          </p:cNvPr>
          <p:cNvPicPr>
            <a:picLocks noChangeAspect="1"/>
          </p:cNvPicPr>
          <p:nvPr/>
        </p:nvPicPr>
        <p:blipFill>
          <a:blip r:embed="rId5"/>
          <a:srcRect l="2013" r="8389"/>
          <a:stretch/>
        </p:blipFill>
        <p:spPr>
          <a:xfrm>
            <a:off x="6049105" y="1316034"/>
            <a:ext cx="5342795" cy="3221685"/>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311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A64D2-6894-82B1-9BE6-2544D37445E8}"/>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16F45A2-C8FF-FD41-3910-F460878D9EF1}"/>
              </a:ext>
            </a:extLst>
          </p:cNvPr>
          <p:cNvSpPr>
            <a:spLocks noGrp="1"/>
          </p:cNvSpPr>
          <p:nvPr>
            <p:ph idx="1"/>
          </p:nvPr>
        </p:nvSpPr>
        <p:spPr>
          <a:xfrm>
            <a:off x="457200" y="1460007"/>
            <a:ext cx="11272982" cy="1050577"/>
          </a:xfrm>
        </p:spPr>
        <p:txBody>
          <a:bodyPr>
            <a:noAutofit/>
          </a:bodyPr>
          <a:lstStyle/>
          <a:p>
            <a:pPr marL="342900" indent="-342900">
              <a:spcBef>
                <a:spcPts val="0"/>
              </a:spcBef>
              <a:spcAft>
                <a:spcPts val="2400"/>
              </a:spcAft>
              <a:buAutoNum type="arabicPeriod"/>
            </a:pPr>
            <a:r>
              <a:rPr lang="en-US" sz="1800" b="1" dirty="0">
                <a:latin typeface="Book Antiqua" panose="02040602050305030304" pitchFamily="18" charset="0"/>
              </a:rPr>
              <a:t>How will this affect my district?</a:t>
            </a:r>
          </a:p>
          <a:p>
            <a:pPr marL="342900" indent="-342900">
              <a:spcBef>
                <a:spcPts val="0"/>
              </a:spcBef>
              <a:spcAft>
                <a:spcPts val="2400"/>
              </a:spcAft>
              <a:buAutoNum type="arabicPeriod"/>
            </a:pPr>
            <a:r>
              <a:rPr lang="en-US" sz="1800" b="1" dirty="0">
                <a:latin typeface="Book Antiqua" panose="02040602050305030304" pitchFamily="18" charset="0"/>
              </a:rPr>
              <a:t>What should I say to reporters, legislators, and district residents about the report’s recommendations?</a:t>
            </a:r>
          </a:p>
          <a:p>
            <a:pPr>
              <a:spcBef>
                <a:spcPts val="0"/>
              </a:spcBef>
              <a:spcAft>
                <a:spcPts val="1800"/>
              </a:spcAft>
              <a:buFont typeface="Wingdings" panose="05000000000000000000" pitchFamily="2" charset="2"/>
              <a:buChar char="Ø"/>
            </a:pPr>
            <a:endParaRPr lang="en-US" sz="2400" dirty="0"/>
          </a:p>
          <a:p>
            <a:pPr>
              <a:spcBef>
                <a:spcPts val="0"/>
              </a:spcBef>
              <a:spcAft>
                <a:spcPts val="1800"/>
              </a:spcAft>
              <a:buFont typeface="Wingdings" panose="05000000000000000000" pitchFamily="2" charset="2"/>
              <a:buChar char="Ø"/>
            </a:pPr>
            <a:endParaRPr lang="en-US" dirty="0"/>
          </a:p>
        </p:txBody>
      </p:sp>
      <p:sp>
        <p:nvSpPr>
          <p:cNvPr id="9221" name="Slide Number Placeholder 1">
            <a:extLst>
              <a:ext uri="{FF2B5EF4-FFF2-40B4-BE49-F238E27FC236}">
                <a16:creationId xmlns:a16="http://schemas.microsoft.com/office/drawing/2014/main" id="{6F9DDE70-9B66-0C36-31FA-DC019971ABA8}"/>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18</a:t>
            </a:fld>
            <a:endParaRPr lang="en-US" sz="1600" b="1" dirty="0">
              <a:solidFill>
                <a:srgbClr val="005295"/>
              </a:solidFill>
            </a:endParaRPr>
          </a:p>
        </p:txBody>
      </p:sp>
      <p:sp>
        <p:nvSpPr>
          <p:cNvPr id="2" name="Title 3">
            <a:extLst>
              <a:ext uri="{FF2B5EF4-FFF2-40B4-BE49-F238E27FC236}">
                <a16:creationId xmlns:a16="http://schemas.microsoft.com/office/drawing/2014/main" id="{2FD2567D-CB69-4FA9-DF00-09E212FBBACF}"/>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Two Questions</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1FD24232-792A-5662-1A0E-38E0EC5F9532}"/>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4A2870BD-1A5A-299E-D6F5-CFCBE20D9B88}"/>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49931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8AB3F-2721-4F34-A927-538936F1BB1D}"/>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78AF8689-280F-8A14-86DD-390855F5ED71}"/>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19</a:t>
            </a:fld>
            <a:endParaRPr lang="en-US" sz="1600" b="1" dirty="0">
              <a:solidFill>
                <a:srgbClr val="005295"/>
              </a:solidFill>
            </a:endParaRPr>
          </a:p>
        </p:txBody>
      </p:sp>
      <p:sp>
        <p:nvSpPr>
          <p:cNvPr id="2" name="Title 3">
            <a:extLst>
              <a:ext uri="{FF2B5EF4-FFF2-40B4-BE49-F238E27FC236}">
                <a16:creationId xmlns:a16="http://schemas.microsoft.com/office/drawing/2014/main" id="{18F9A24A-FB9B-9041-A008-E9AB0D004EDF}"/>
              </a:ext>
            </a:extLst>
          </p:cNvPr>
          <p:cNvSpPr txBox="1">
            <a:spLocks/>
          </p:cNvSpPr>
          <p:nvPr/>
        </p:nvSpPr>
        <p:spPr>
          <a:xfrm>
            <a:off x="385216" y="181112"/>
            <a:ext cx="10515600" cy="9380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A key passage in the report</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49467EFE-6237-247C-DA07-CEA682495B03}"/>
              </a:ext>
            </a:extLst>
          </p:cNvPr>
          <p:cNvCxnSpPr>
            <a:cxnSpLocks/>
          </p:cNvCxnSpPr>
          <p:nvPr/>
        </p:nvCxnSpPr>
        <p:spPr>
          <a:xfrm>
            <a:off x="457200" y="1143000"/>
            <a:ext cx="11197388"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40C1FEB6-0582-9678-65FC-E264BAAFBBF5}"/>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TextBox 6">
            <a:extLst>
              <a:ext uri="{FF2B5EF4-FFF2-40B4-BE49-F238E27FC236}">
                <a16:creationId xmlns:a16="http://schemas.microsoft.com/office/drawing/2014/main" id="{1A925142-E0F1-54AC-1C49-4EEBB9DB11E8}"/>
              </a:ext>
            </a:extLst>
          </p:cNvPr>
          <p:cNvSpPr txBox="1"/>
          <p:nvPr/>
        </p:nvSpPr>
        <p:spPr>
          <a:xfrm>
            <a:off x="457200" y="1443841"/>
            <a:ext cx="11197388" cy="3742243"/>
          </a:xfrm>
          <a:prstGeom prst="rect">
            <a:avLst/>
          </a:prstGeom>
          <a:noFill/>
        </p:spPr>
        <p:txBody>
          <a:bodyPr wrap="square">
            <a:spAutoFit/>
          </a:bodyPr>
          <a:lstStyle/>
          <a:p>
            <a:pPr>
              <a:lnSpc>
                <a:spcPct val="150000"/>
              </a:lnSpc>
            </a:pPr>
            <a:r>
              <a:rPr lang="en-US" sz="2000" dirty="0">
                <a:effectLst/>
                <a:latin typeface="Garamond" panose="02020404030301010803" pitchFamily="18" charset="0"/>
                <a:ea typeface="Calibri" panose="020F0502020204030204" pitchFamily="34" charset="0"/>
              </a:rPr>
              <a:t>“…[M]any of the recommendations in this report are developed and priced-out in isolation from each other. In most cases, each component of the Foundation Aid formula is examined for improvement opportunities on its own, and an impact is measured as if only that element is changed. It is recognized, of course, that elements in the Foundation Aid formula, at the very least, interact with each other and sometimes even may be fully dependent on one another. There also is no way to know which recommendations state policymakers might eventually approve and enact, or how districts may behave after having been given revised options, so there is simply no practical and reliable way to predict the final outcome of the reform proposals or to calculate every permutation of their collective impact.”  </a:t>
            </a:r>
            <a:r>
              <a:rPr lang="en-US" sz="2000" dirty="0">
                <a:latin typeface="Garamond" panose="02020404030301010803" pitchFamily="18" charset="0"/>
                <a:ea typeface="Calibri" panose="020F0502020204030204" pitchFamily="34" charset="0"/>
              </a:rPr>
              <a:t>[</a:t>
            </a:r>
            <a:r>
              <a:rPr lang="en-US" sz="2000" dirty="0">
                <a:effectLst/>
                <a:latin typeface="Garamond" panose="02020404030301010803" pitchFamily="18" charset="0"/>
                <a:ea typeface="Calibri" panose="020F0502020204030204" pitchFamily="34" charset="0"/>
              </a:rPr>
              <a:t>Foreword, page 10]</a:t>
            </a:r>
          </a:p>
        </p:txBody>
      </p:sp>
    </p:spTree>
    <p:extLst>
      <p:ext uri="{BB962C8B-B14F-4D97-AF65-F5344CB8AC3E}">
        <p14:creationId xmlns:p14="http://schemas.microsoft.com/office/powerpoint/2010/main" val="123779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9344D-AEB3-8E0A-73B7-B5CC9AED19A5}"/>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33EE762F-C022-955C-BD35-99EF31A6AA48}"/>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a:t>
            </a:fld>
            <a:endParaRPr lang="en-US" sz="1600" b="1" dirty="0">
              <a:solidFill>
                <a:srgbClr val="005295"/>
              </a:solidFill>
            </a:endParaRPr>
          </a:p>
        </p:txBody>
      </p:sp>
      <p:sp>
        <p:nvSpPr>
          <p:cNvPr id="2" name="Title 3">
            <a:extLst>
              <a:ext uri="{FF2B5EF4-FFF2-40B4-BE49-F238E27FC236}">
                <a16:creationId xmlns:a16="http://schemas.microsoft.com/office/drawing/2014/main" id="{F60D498B-DF75-18B4-B895-131C1CC11BBF}"/>
              </a:ext>
            </a:extLst>
          </p:cNvPr>
          <p:cNvSpPr txBox="1">
            <a:spLocks/>
          </p:cNvSpPr>
          <p:nvPr/>
        </p:nvSpPr>
        <p:spPr>
          <a:xfrm>
            <a:off x="597819" y="1627298"/>
            <a:ext cx="10996361" cy="131686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5295"/>
                </a:solidFill>
                <a:latin typeface="+mn-lt"/>
              </a:rPr>
              <a:t>Where we’re at </a:t>
            </a:r>
          </a:p>
          <a:p>
            <a:pPr algn="ctr"/>
            <a:r>
              <a:rPr lang="en-US" sz="4800" b="1" dirty="0">
                <a:solidFill>
                  <a:srgbClr val="005295"/>
                </a:solidFill>
                <a:latin typeface="+mn-lt"/>
              </a:rPr>
              <a:t>and how we got here</a:t>
            </a:r>
            <a:endParaRPr lang="en-US" sz="48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8591F25A-B60A-E032-5DE1-4EC43783DD6F}"/>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16942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DFE3-33C0-2811-CC29-7D1A71A8F785}"/>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44483FC-2914-B928-377D-CAD25B79ABCD}"/>
              </a:ext>
            </a:extLst>
          </p:cNvPr>
          <p:cNvSpPr>
            <a:spLocks noGrp="1"/>
          </p:cNvSpPr>
          <p:nvPr>
            <p:ph idx="1"/>
          </p:nvPr>
        </p:nvSpPr>
        <p:spPr>
          <a:xfrm>
            <a:off x="457200" y="1271384"/>
            <a:ext cx="11272982" cy="4489054"/>
          </a:xfrm>
        </p:spPr>
        <p:txBody>
          <a:bodyPr>
            <a:noAutofit/>
          </a:bodyPr>
          <a:lstStyle/>
          <a:p>
            <a:pPr marL="342900" indent="-342900">
              <a:lnSpc>
                <a:spcPct val="100000"/>
              </a:lnSpc>
              <a:spcBef>
                <a:spcPts val="0"/>
              </a:spcBef>
              <a:spcAft>
                <a:spcPts val="1200"/>
              </a:spcAft>
              <a:buAutoNum type="arabicPeriod"/>
            </a:pPr>
            <a:r>
              <a:rPr lang="en-US" sz="1800" b="1" dirty="0">
                <a:latin typeface="Book Antiqua" panose="02040602050305030304" pitchFamily="18" charset="0"/>
              </a:rPr>
              <a:t>How will this affect my district?</a:t>
            </a:r>
            <a:r>
              <a:rPr lang="en-US" sz="1800" dirty="0">
                <a:latin typeface="Book Antiqua" panose="02040602050305030304" pitchFamily="18" charset="0"/>
              </a:rPr>
              <a:t> </a:t>
            </a:r>
          </a:p>
          <a:p>
            <a:pPr marL="365760" lvl="1" indent="0">
              <a:lnSpc>
                <a:spcPct val="100000"/>
              </a:lnSpc>
              <a:spcBef>
                <a:spcPts val="0"/>
              </a:spcBef>
              <a:spcAft>
                <a:spcPts val="2400"/>
              </a:spcAft>
              <a:buNone/>
            </a:pPr>
            <a:r>
              <a:rPr lang="en-US" sz="1800" dirty="0">
                <a:latin typeface="Book Antiqua" panose="02040602050305030304" pitchFamily="18" charset="0"/>
              </a:rPr>
              <a:t>It depends.</a:t>
            </a:r>
          </a:p>
          <a:p>
            <a:pPr marL="342900" indent="-342900">
              <a:lnSpc>
                <a:spcPct val="100000"/>
              </a:lnSpc>
              <a:spcBef>
                <a:spcPts val="0"/>
              </a:spcBef>
              <a:spcAft>
                <a:spcPts val="1200"/>
              </a:spcAft>
              <a:buAutoNum type="arabicPeriod"/>
            </a:pPr>
            <a:r>
              <a:rPr lang="en-US" sz="1800" b="1" dirty="0">
                <a:latin typeface="Book Antiqua" panose="02040602050305030304" pitchFamily="18" charset="0"/>
              </a:rPr>
              <a:t>What should I say to reporters, legislators, and district residents about the report’s recommendations? </a:t>
            </a:r>
          </a:p>
          <a:p>
            <a:pPr marL="365760" lvl="1" indent="0">
              <a:lnSpc>
                <a:spcPct val="100000"/>
              </a:lnSpc>
              <a:spcBef>
                <a:spcPts val="0"/>
              </a:spcBef>
              <a:spcAft>
                <a:spcPts val="1200"/>
              </a:spcAft>
              <a:buNone/>
            </a:pPr>
            <a:r>
              <a:rPr lang="en-US" sz="1800" dirty="0">
                <a:latin typeface="Book Antiqua" panose="02040602050305030304" pitchFamily="18" charset="0"/>
              </a:rPr>
              <a:t>The report does not recommend one new or revised Foundation Aid formula. Instead, it recommends steps to update or improve virtually every aspect of the formula.  </a:t>
            </a:r>
          </a:p>
          <a:p>
            <a:pPr marL="365760" lvl="1" indent="0">
              <a:lnSpc>
                <a:spcPct val="100000"/>
              </a:lnSpc>
              <a:spcBef>
                <a:spcPts val="0"/>
              </a:spcBef>
              <a:spcAft>
                <a:spcPts val="1200"/>
              </a:spcAft>
              <a:buNone/>
            </a:pPr>
            <a:r>
              <a:rPr lang="en-US" sz="1800" dirty="0">
                <a:latin typeface="Book Antiqua" panose="02040602050305030304" pitchFamily="18" charset="0"/>
              </a:rPr>
              <a:t>Some of the recommendations are sensible—for example, replacing poverty data from the 2000 Census, phasing in changes over time, and using multi-year averages for some items to improve predictability. </a:t>
            </a:r>
          </a:p>
          <a:p>
            <a:pPr marL="365760" lvl="1" indent="0">
              <a:lnSpc>
                <a:spcPct val="100000"/>
              </a:lnSpc>
              <a:spcBef>
                <a:spcPts val="0"/>
              </a:spcBef>
              <a:spcAft>
                <a:spcPts val="1200"/>
              </a:spcAft>
              <a:buNone/>
            </a:pPr>
            <a:r>
              <a:rPr lang="en-US" sz="1800" dirty="0">
                <a:latin typeface="Book Antiqua" panose="02040602050305030304" pitchFamily="18" charset="0"/>
              </a:rPr>
              <a:t>Some of the recommendations could have a negative impact, but that effect might be offset or com-pounded by other recommendations. Others will have a positive effect for at least some districts. Also, some changes would interact, producing a greater positive or negative effect than if implemented alone.</a:t>
            </a:r>
          </a:p>
          <a:p>
            <a:pPr marL="365760" lvl="1" indent="0">
              <a:lnSpc>
                <a:spcPct val="100000"/>
              </a:lnSpc>
              <a:spcBef>
                <a:spcPts val="0"/>
              </a:spcBef>
              <a:spcAft>
                <a:spcPts val="1200"/>
              </a:spcAft>
              <a:buNone/>
            </a:pPr>
            <a:r>
              <a:rPr lang="en-US" sz="1800" dirty="0">
                <a:latin typeface="Book Antiqua" panose="02040602050305030304" pitchFamily="18" charset="0"/>
              </a:rPr>
              <a:t>As the report explains, it’s not possible to determine the impact of the recommendations on any district without knowing the combination of recommendations that might be adopted.</a:t>
            </a:r>
          </a:p>
          <a:p>
            <a:pPr>
              <a:spcBef>
                <a:spcPts val="0"/>
              </a:spcBef>
              <a:spcAft>
                <a:spcPts val="1800"/>
              </a:spcAft>
              <a:buFont typeface="Wingdings" panose="05000000000000000000" pitchFamily="2" charset="2"/>
              <a:buChar char="Ø"/>
            </a:pPr>
            <a:endParaRPr lang="en-US" sz="2400" dirty="0"/>
          </a:p>
          <a:p>
            <a:pPr>
              <a:spcBef>
                <a:spcPts val="0"/>
              </a:spcBef>
              <a:spcAft>
                <a:spcPts val="1800"/>
              </a:spcAft>
              <a:buFont typeface="Wingdings" panose="05000000000000000000" pitchFamily="2" charset="2"/>
              <a:buChar char="Ø"/>
            </a:pPr>
            <a:endParaRPr lang="en-US" dirty="0"/>
          </a:p>
        </p:txBody>
      </p:sp>
      <p:sp>
        <p:nvSpPr>
          <p:cNvPr id="9221" name="Slide Number Placeholder 1">
            <a:extLst>
              <a:ext uri="{FF2B5EF4-FFF2-40B4-BE49-F238E27FC236}">
                <a16:creationId xmlns:a16="http://schemas.microsoft.com/office/drawing/2014/main" id="{76DAF3A0-7922-97C5-8277-0B9E8ED6C0E6}"/>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20</a:t>
            </a:fld>
            <a:endParaRPr lang="en-US" sz="1600" b="1" dirty="0">
              <a:solidFill>
                <a:srgbClr val="005295"/>
              </a:solidFill>
            </a:endParaRPr>
          </a:p>
        </p:txBody>
      </p:sp>
      <p:sp>
        <p:nvSpPr>
          <p:cNvPr id="2" name="Title 3">
            <a:extLst>
              <a:ext uri="{FF2B5EF4-FFF2-40B4-BE49-F238E27FC236}">
                <a16:creationId xmlns:a16="http://schemas.microsoft.com/office/drawing/2014/main" id="{C229D5E5-E255-CC6E-2F6F-8BC27B88BC21}"/>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Two Answers</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16F6ECA7-6283-C5D3-512A-97287476D250}"/>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4B9746C2-FBB8-7BC9-D70F-6D4933840B20}"/>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146556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5CA99-FD78-95EA-36BD-25ECB7E23763}"/>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5AA7BA36-2E80-337C-26BA-43022D3A8F88}"/>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21</a:t>
            </a:fld>
            <a:endParaRPr lang="en-US" sz="1600" b="1" dirty="0">
              <a:solidFill>
                <a:srgbClr val="005295"/>
              </a:solidFill>
            </a:endParaRPr>
          </a:p>
        </p:txBody>
      </p:sp>
      <p:sp>
        <p:nvSpPr>
          <p:cNvPr id="2" name="Title 3">
            <a:extLst>
              <a:ext uri="{FF2B5EF4-FFF2-40B4-BE49-F238E27FC236}">
                <a16:creationId xmlns:a16="http://schemas.microsoft.com/office/drawing/2014/main" id="{78E4ABD1-4125-03E9-B08C-8D75E6EA6813}"/>
              </a:ext>
            </a:extLst>
          </p:cNvPr>
          <p:cNvSpPr txBox="1">
            <a:spLocks/>
          </p:cNvSpPr>
          <p:nvPr/>
        </p:nvSpPr>
        <p:spPr>
          <a:xfrm>
            <a:off x="597819" y="1627298"/>
            <a:ext cx="10996361" cy="131686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5295"/>
                </a:solidFill>
                <a:latin typeface="+mn-lt"/>
              </a:rPr>
              <a:t>Formula Elements and</a:t>
            </a:r>
          </a:p>
          <a:p>
            <a:pPr algn="ctr"/>
            <a:r>
              <a:rPr lang="en-US" sz="4800" b="1" dirty="0">
                <a:solidFill>
                  <a:srgbClr val="005295"/>
                </a:solidFill>
                <a:latin typeface="+mn-lt"/>
              </a:rPr>
              <a:t>Rockefeller Recommendations</a:t>
            </a:r>
            <a:endParaRPr lang="en-US" sz="48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A7C4F96D-1634-4D45-EB25-F2EFB06329FA}"/>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8323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E2C75-8643-C941-56E4-65E3F62E9EAD}"/>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67A1E8F-97D4-5A48-A1C0-6FF5CD827807}"/>
              </a:ext>
            </a:extLst>
          </p:cNvPr>
          <p:cNvSpPr>
            <a:spLocks noGrp="1"/>
          </p:cNvSpPr>
          <p:nvPr>
            <p:ph idx="1"/>
          </p:nvPr>
        </p:nvSpPr>
        <p:spPr>
          <a:xfrm>
            <a:off x="457200" y="1217800"/>
            <a:ext cx="11191339" cy="4456377"/>
          </a:xfrm>
        </p:spPr>
        <p:txBody>
          <a:bodyPr>
            <a:noAutofit/>
          </a:bodyPr>
          <a:lstStyle/>
          <a:p>
            <a:pPr marL="0" indent="0">
              <a:lnSpc>
                <a:spcPct val="100000"/>
              </a:lnSpc>
              <a:spcBef>
                <a:spcPts val="0"/>
              </a:spcBef>
              <a:buNone/>
            </a:pPr>
            <a:r>
              <a:rPr lang="en-US" sz="1800" b="1" dirty="0">
                <a:ea typeface="Calibri" panose="020F0502020204030204" pitchFamily="34" charset="0"/>
                <a:cs typeface="Calibri" panose="020F0502020204030204" pitchFamily="34" charset="0"/>
              </a:rPr>
              <a:t>Explanation: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A uniform per pupil amount for all districts ($8,040 for 2024-25).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Arrived at through a “Successful Schools Model”—average general education instructional expenditures of districts deemed to be successful on a collection of 8 state assessments. As an “efficiency filter,” only spending by the lower spending half of districts is considered.</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Developed to comply with court requirement to determine the cost of providing a sound basic education.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Adjusted for inflation by annual change in the nationwide CPI (average of 3.1% annually through 2023-24).</a:t>
            </a:r>
          </a:p>
          <a:p>
            <a:pPr marL="0" indent="0">
              <a:lnSpc>
                <a:spcPct val="100000"/>
              </a:lnSpc>
              <a:spcBef>
                <a:spcPts val="0"/>
              </a:spcBef>
              <a:buNone/>
            </a:pPr>
            <a:r>
              <a:rPr lang="en-US" sz="1800" b="1" dirty="0">
                <a:ea typeface="Calibri" panose="020F0502020204030204" pitchFamily="34" charset="0"/>
                <a:cs typeface="Calibri" panose="020F0502020204030204" pitchFamily="34" charset="0"/>
              </a:rPr>
              <a:t>Common Criticisms:</a:t>
            </a:r>
          </a:p>
          <a:p>
            <a:pPr>
              <a:lnSpc>
                <a:spcPct val="100000"/>
              </a:lnSpc>
              <a:spcBef>
                <a:spcPts val="0"/>
              </a:spcBef>
              <a:spcAft>
                <a:spcPts val="1200"/>
              </a:spcAft>
            </a:pPr>
            <a:r>
              <a:rPr lang="en-US" sz="1800" dirty="0">
                <a:latin typeface="Book Antiqua" panose="02040602050305030304" pitchFamily="18" charset="0"/>
                <a:ea typeface="Calibri" panose="020F0502020204030204" pitchFamily="34" charset="0"/>
                <a:cs typeface="Calibri" panose="020F0502020204030204" pitchFamily="34" charset="0"/>
              </a:rPr>
              <a:t>SSM has not been updated in over 10 years—and can’t be due to changes in state standards and assessments. We and others have suggested that the measure should be tied to high school completion. </a:t>
            </a:r>
          </a:p>
          <a:p>
            <a:pPr>
              <a:lnSpc>
                <a:spcPct val="100000"/>
              </a:lnSpc>
              <a:spcBef>
                <a:spcPts val="0"/>
              </a:spcBef>
              <a:spcAft>
                <a:spcPts val="600"/>
              </a:spcAft>
            </a:pPr>
            <a:r>
              <a:rPr lang="en-US" sz="1800" dirty="0">
                <a:latin typeface="Book Antiqua" panose="02040602050305030304" pitchFamily="18" charset="0"/>
                <a:ea typeface="Calibri" panose="020F0502020204030204" pitchFamily="34" charset="0"/>
                <a:cs typeface="Calibri" panose="020F0502020204030204" pitchFamily="34" charset="0"/>
              </a:rPr>
              <a:t>Also, schools have had to take on additional costs since formula was enacted (e.g., mental health services, school security).</a:t>
            </a: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a:extLst>
              <a:ext uri="{FF2B5EF4-FFF2-40B4-BE49-F238E27FC236}">
                <a16:creationId xmlns:a16="http://schemas.microsoft.com/office/drawing/2014/main" id="{CDCFF00C-E660-3734-91A7-71149DF382EC}"/>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22</a:t>
            </a:fld>
            <a:endParaRPr lang="en-US" sz="1600" b="1" dirty="0">
              <a:solidFill>
                <a:srgbClr val="005295"/>
              </a:solidFill>
            </a:endParaRPr>
          </a:p>
        </p:txBody>
      </p:sp>
      <p:sp>
        <p:nvSpPr>
          <p:cNvPr id="2" name="Title 3">
            <a:extLst>
              <a:ext uri="{FF2B5EF4-FFF2-40B4-BE49-F238E27FC236}">
                <a16:creationId xmlns:a16="http://schemas.microsoft.com/office/drawing/2014/main" id="{83CA0470-1252-8F07-D0EB-43C08F7C63B5}"/>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Foundation Amount</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68AA7023-60FF-0D85-FA1F-8963C9076243}"/>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63AE9027-2F9D-3CA2-00A0-6AF2F17BF9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387189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07607"/>
            <a:ext cx="11272982" cy="3481447"/>
          </a:xfrm>
        </p:spPr>
        <p:txBody>
          <a:bodyPr>
            <a:noAutofit/>
          </a:bodyPr>
          <a:lstStyle/>
          <a:p>
            <a:pPr marL="0" indent="0">
              <a:lnSpc>
                <a:spcPct val="100000"/>
              </a:lnSpc>
              <a:spcBef>
                <a:spcPts val="0"/>
              </a:spcBef>
              <a:buNone/>
            </a:pPr>
            <a:r>
              <a:rPr lang="en-US" sz="1800" b="1" dirty="0"/>
              <a:t>Report Recommendations: </a:t>
            </a:r>
            <a:r>
              <a:rPr lang="en-US" sz="1800" dirty="0">
                <a:latin typeface="Book Antiqua" panose="02040602050305030304" pitchFamily="18" charset="0"/>
              </a:rPr>
              <a:t> </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Recognizing other research underway, recommends using 3-year average of results on grades 3-8 ELA and math assessments. Use top 50% performing districts as “successful.” Do not apply “efficiency filter.”</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Resulting figure is </a:t>
            </a:r>
            <a:r>
              <a:rPr lang="en-US" sz="1800" i="1" dirty="0">
                <a:effectLst>
                  <a:outerShdw blurRad="38100" dist="38100" dir="2700000" algn="tl">
                    <a:srgbClr val="000000">
                      <a:alpha val="43137"/>
                    </a:srgbClr>
                  </a:outerShdw>
                </a:effectLst>
                <a:latin typeface="Book Antiqua" panose="02040602050305030304" pitchFamily="18" charset="0"/>
              </a:rPr>
              <a:t>less than </a:t>
            </a:r>
            <a:r>
              <a:rPr lang="en-US" sz="1800" dirty="0">
                <a:latin typeface="Book Antiqua" panose="02040602050305030304" pitchFamily="18" charset="0"/>
              </a:rPr>
              <a:t>current $8,040 per pupil—consider “scaling-up” by 1.06, if other reforms are not adopted.</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Would </a:t>
            </a:r>
            <a:r>
              <a:rPr lang="en-US" sz="1800" i="1" dirty="0">
                <a:effectLst>
                  <a:outerShdw blurRad="38100" dist="38100" dir="2700000" algn="tl">
                    <a:srgbClr val="000000">
                      <a:alpha val="43137"/>
                    </a:srgbClr>
                  </a:outerShdw>
                </a:effectLst>
                <a:latin typeface="Book Antiqua" panose="02040602050305030304" pitchFamily="18" charset="0"/>
              </a:rPr>
              <a:t>not </a:t>
            </a:r>
            <a:r>
              <a:rPr lang="en-US" sz="1800" dirty="0">
                <a:latin typeface="Book Antiqua" panose="02040602050305030304" pitchFamily="18" charset="0"/>
              </a:rPr>
              <a:t>add new costs in defining the Foundation Amount.</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Would use a 5-year average of the Northeast U.S. region CPI as the inflation adjustment.</a:t>
            </a:r>
          </a:p>
          <a:p>
            <a:pPr marL="0" indent="0">
              <a:lnSpc>
                <a:spcPct val="100000"/>
              </a:lnSpc>
              <a:spcBef>
                <a:spcPts val="0"/>
              </a:spcBef>
              <a:spcAft>
                <a:spcPts val="1800"/>
              </a:spcAft>
              <a:buNone/>
            </a:pPr>
            <a:endParaRPr lang="en-US" sz="20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23</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Foundation Amount, continued…</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8536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B6605-0A73-1521-4539-E896AA206F6F}"/>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61F2C04-0090-7FD6-767A-7EA782C62C0D}"/>
              </a:ext>
            </a:extLst>
          </p:cNvPr>
          <p:cNvSpPr>
            <a:spLocks noGrp="1"/>
          </p:cNvSpPr>
          <p:nvPr>
            <p:ph idx="1"/>
          </p:nvPr>
        </p:nvSpPr>
        <p:spPr>
          <a:xfrm>
            <a:off x="457200" y="1209634"/>
            <a:ext cx="11191339" cy="4708561"/>
          </a:xfrm>
        </p:spPr>
        <p:txBody>
          <a:bodyPr>
            <a:noAutofit/>
          </a:bodyPr>
          <a:lstStyle/>
          <a:p>
            <a:pPr marL="0" indent="0">
              <a:lnSpc>
                <a:spcPct val="100000"/>
              </a:lnSpc>
              <a:spcBef>
                <a:spcPts val="0"/>
              </a:spcBef>
              <a:spcAft>
                <a:spcPts val="1200"/>
              </a:spcAft>
              <a:buNone/>
            </a:pPr>
            <a:r>
              <a:rPr lang="en-US" sz="1800" b="1" dirty="0">
                <a:ea typeface="Calibri" panose="020F0502020204030204" pitchFamily="34" charset="0"/>
                <a:cs typeface="Calibri" panose="020F0502020204030204" pitchFamily="34" charset="0"/>
              </a:rPr>
              <a:t>Explanation:  </a:t>
            </a:r>
            <a:br>
              <a:rPr lang="en-US" sz="1800" b="1" dirty="0">
                <a:ea typeface="Calibri" panose="020F0502020204030204" pitchFamily="34" charset="0"/>
                <a:cs typeface="Calibri" panose="020F0502020204030204" pitchFamily="34" charset="0"/>
              </a:rPr>
            </a:br>
            <a:r>
              <a:rPr lang="en-US" sz="1800" dirty="0">
                <a:effectLst/>
                <a:latin typeface="Book Antiqua" panose="02040602050305030304" pitchFamily="18" charset="0"/>
              </a:rPr>
              <a:t>Based on four factors:  </a:t>
            </a: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3-year average % of K-6 Free/Reduced Price Lunch (FRPL) eligible enrollment</a:t>
            </a: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2000 Census poverty rate</a:t>
            </a: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 of students who are English Language Learners</a:t>
            </a:r>
          </a:p>
          <a:p>
            <a:pPr>
              <a:lnSpc>
                <a:spcPct val="100000"/>
              </a:lnSpc>
              <a:spcBef>
                <a:spcPts val="0"/>
              </a:spcBef>
              <a:spcAft>
                <a:spcPts val="1800"/>
              </a:spcAft>
              <a:buFont typeface="Wingdings" panose="05000000000000000000" pitchFamily="2" charset="2"/>
              <a:buChar char="Ø"/>
            </a:pPr>
            <a:r>
              <a:rPr lang="en-US" sz="1800" dirty="0">
                <a:effectLst/>
                <a:latin typeface="Book Antiqua" panose="02040602050305030304" pitchFamily="18" charset="0"/>
              </a:rPr>
              <a:t>Sparsity factor (can benefit districts with &lt;25 students per square mile)</a:t>
            </a:r>
          </a:p>
          <a:p>
            <a:pPr marL="0" indent="0">
              <a:lnSpc>
                <a:spcPct val="100000"/>
              </a:lnSpc>
              <a:spcBef>
                <a:spcPts val="0"/>
              </a:spcBef>
              <a:buNone/>
            </a:pPr>
            <a:r>
              <a:rPr lang="en-US" sz="1800" b="1" dirty="0">
                <a:ea typeface="Calibri" panose="020F0502020204030204" pitchFamily="34" charset="0"/>
                <a:cs typeface="Calibri" panose="020F0502020204030204" pitchFamily="34" charset="0"/>
              </a:rPr>
              <a:t>Common Criticisms: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Impossible to justify using 24 year-old Census data.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Problems have emerged with using FRPL data.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Weight given to factors should be re-evaluated (e.g., 0.5 for ELLs)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Additional student need factors should be considered—concentration of poverty, homelessness, foster care placements, etc.</a:t>
            </a: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a:extLst>
              <a:ext uri="{FF2B5EF4-FFF2-40B4-BE49-F238E27FC236}">
                <a16:creationId xmlns:a16="http://schemas.microsoft.com/office/drawing/2014/main" id="{47235627-F005-F546-472A-D141E587E4EB}"/>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24</a:t>
            </a:fld>
            <a:endParaRPr lang="en-US" sz="1600" b="1" dirty="0">
              <a:solidFill>
                <a:srgbClr val="005295"/>
              </a:solidFill>
            </a:endParaRPr>
          </a:p>
        </p:txBody>
      </p:sp>
      <p:sp>
        <p:nvSpPr>
          <p:cNvPr id="2" name="Title 3">
            <a:extLst>
              <a:ext uri="{FF2B5EF4-FFF2-40B4-BE49-F238E27FC236}">
                <a16:creationId xmlns:a16="http://schemas.microsoft.com/office/drawing/2014/main" id="{13BB2561-40E1-686B-8162-249FDBFD84FA}"/>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Pupil Needs Index</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A1259D67-D274-A08A-8B91-CAEDD96AA955}"/>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86F80914-508D-24D0-695F-E90CEB9FBD44}"/>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122980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02AD6-36E6-CE67-AA96-078216A949DE}"/>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00E3C76-561B-67BF-9AF7-FF0D03AF6F1A}"/>
              </a:ext>
            </a:extLst>
          </p:cNvPr>
          <p:cNvSpPr>
            <a:spLocks noGrp="1"/>
          </p:cNvSpPr>
          <p:nvPr>
            <p:ph idx="1"/>
          </p:nvPr>
        </p:nvSpPr>
        <p:spPr>
          <a:xfrm>
            <a:off x="457200" y="1307607"/>
            <a:ext cx="11272982" cy="3481447"/>
          </a:xfrm>
        </p:spPr>
        <p:txBody>
          <a:bodyPr>
            <a:noAutofit/>
          </a:bodyPr>
          <a:lstStyle/>
          <a:p>
            <a:pPr marL="0" indent="0">
              <a:lnSpc>
                <a:spcPct val="100000"/>
              </a:lnSpc>
              <a:spcBef>
                <a:spcPts val="0"/>
              </a:spcBef>
              <a:buNone/>
            </a:pPr>
            <a:r>
              <a:rPr lang="en-US" sz="1800" b="1" dirty="0"/>
              <a:t>Report Recommendations: </a:t>
            </a:r>
            <a:r>
              <a:rPr lang="en-US" sz="1800" dirty="0">
                <a:latin typeface="Book Antiqua" panose="02040602050305030304" pitchFamily="18" charset="0"/>
              </a:rPr>
              <a:t>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Replace 2000 Census poverty data with 3-year rolling average % of 5-17 year-olds in poverty in Small Area Income and Poverty Estimates (SAIPE) produced by Census Bureau.</a:t>
            </a:r>
          </a:p>
          <a:p>
            <a:pPr lvl="1">
              <a:lnSpc>
                <a:spcPct val="100000"/>
              </a:lnSpc>
              <a:spcBef>
                <a:spcPts val="0"/>
              </a:spcBef>
              <a:spcAft>
                <a:spcPts val="1200"/>
              </a:spcAft>
              <a:buFont typeface="Wingdings" panose="05000000000000000000" pitchFamily="2" charset="2"/>
              <a:buChar char="§"/>
            </a:pPr>
            <a:r>
              <a:rPr lang="en-US" sz="1800" dirty="0">
                <a:latin typeface="Book Antiqua" panose="02040602050305030304" pitchFamily="18" charset="0"/>
              </a:rPr>
              <a:t>Apply variable weight to SAIPE factor—higher weight for higher poverty</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Replace FRPL-eligibility with “Economically Disadvantaged” which counts students whose families benefit from one of several economic assistance programs.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Apply variable weight to ELL factor tied to grade level, extent of services,  and years of services – for example, 0.65 for students with interrupted formal education (SIFE) or entering high school.</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No immediate change to Sparsity Factor recommended; does recommend direct state support to assist rural districts and consider making sparsity aid a separate formula.</a:t>
            </a:r>
          </a:p>
          <a:p>
            <a:pPr>
              <a:lnSpc>
                <a:spcPct val="100000"/>
              </a:lnSpc>
              <a:spcBef>
                <a:spcPts val="0"/>
              </a:spcBef>
              <a:spcAft>
                <a:spcPts val="1800"/>
              </a:spcAft>
              <a:buFont typeface="Wingdings" panose="05000000000000000000" pitchFamily="2" charset="2"/>
              <a:buChar char="Ø"/>
            </a:pPr>
            <a:endParaRPr lang="en-US" sz="1800" dirty="0">
              <a:latin typeface="Book Antiqua" panose="02040602050305030304" pitchFamily="18" charset="0"/>
            </a:endParaRPr>
          </a:p>
          <a:p>
            <a:pPr marL="0" indent="0">
              <a:lnSpc>
                <a:spcPct val="100000"/>
              </a:lnSpc>
              <a:spcBef>
                <a:spcPts val="0"/>
              </a:spcBef>
              <a:spcAft>
                <a:spcPts val="1800"/>
              </a:spcAft>
              <a:buNone/>
            </a:pPr>
            <a:endParaRPr lang="en-US" sz="20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a:extLst>
              <a:ext uri="{FF2B5EF4-FFF2-40B4-BE49-F238E27FC236}">
                <a16:creationId xmlns:a16="http://schemas.microsoft.com/office/drawing/2014/main" id="{129F0A32-2428-A097-21F9-C76EA9963489}"/>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25</a:t>
            </a:fld>
            <a:endParaRPr lang="en-US" sz="1600" b="1" dirty="0">
              <a:solidFill>
                <a:srgbClr val="005295"/>
              </a:solidFill>
            </a:endParaRPr>
          </a:p>
        </p:txBody>
      </p:sp>
      <p:sp>
        <p:nvSpPr>
          <p:cNvPr id="2" name="Title 3">
            <a:extLst>
              <a:ext uri="{FF2B5EF4-FFF2-40B4-BE49-F238E27FC236}">
                <a16:creationId xmlns:a16="http://schemas.microsoft.com/office/drawing/2014/main" id="{8A84FF6B-8A46-E6D9-5CF6-9C02290A37AC}"/>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Pupil Needs Index, continued…</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DAA67FA1-D3B1-94AB-2147-A3FADD43D0A4}"/>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E69600AF-E840-4F0F-0FEE-66AB610C2EC2}"/>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20428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E8A48-72D9-8BEB-1702-B9E4FA40DED6}"/>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AFA7D34-F37A-FB16-40EB-0B46B2B2166C}"/>
              </a:ext>
            </a:extLst>
          </p:cNvPr>
          <p:cNvSpPr>
            <a:spLocks noGrp="1"/>
          </p:cNvSpPr>
          <p:nvPr>
            <p:ph idx="1"/>
          </p:nvPr>
        </p:nvSpPr>
        <p:spPr>
          <a:xfrm>
            <a:off x="457200" y="1209635"/>
            <a:ext cx="11191339" cy="4579006"/>
          </a:xfrm>
        </p:spPr>
        <p:txBody>
          <a:bodyPr>
            <a:noAutofit/>
          </a:bodyPr>
          <a:lstStyle/>
          <a:p>
            <a:pPr marL="0" indent="0">
              <a:lnSpc>
                <a:spcPct val="100000"/>
              </a:lnSpc>
              <a:spcBef>
                <a:spcPts val="0"/>
              </a:spcBef>
              <a:buNone/>
            </a:pPr>
            <a:r>
              <a:rPr lang="en-US" sz="1800" b="1" dirty="0">
                <a:ea typeface="Calibri" panose="020F0502020204030204" pitchFamily="34" charset="0"/>
                <a:cs typeface="Calibri" panose="020F0502020204030204" pitchFamily="34" charset="0"/>
              </a:rPr>
              <a:t>Explanation:  </a:t>
            </a:r>
            <a:endParaRPr lang="en-US" sz="1800" dirty="0">
              <a:effectLst/>
              <a:latin typeface="Book Antiqua" panose="02040602050305030304" pitchFamily="18" charset="0"/>
            </a:endParaRP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Divides state into 9 regions</a:t>
            </a: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Index values are based on compensation of workers in occupations with credential requirements similar to those of educators.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RCI values range from 1.000 for North Country and Mohawk Valley to 1.425 for New York City/Long Island</a:t>
            </a:r>
            <a:endParaRPr lang="en-US" sz="1800" dirty="0">
              <a:effectLst/>
              <a:latin typeface="Book Antiqua" panose="02040602050305030304" pitchFamily="18" charset="0"/>
            </a:endParaRPr>
          </a:p>
          <a:p>
            <a:pPr marL="0" indent="0">
              <a:lnSpc>
                <a:spcPct val="100000"/>
              </a:lnSpc>
              <a:spcBef>
                <a:spcPts val="0"/>
              </a:spcBef>
              <a:buNone/>
            </a:pPr>
            <a:r>
              <a:rPr lang="en-US" sz="1800" b="1" dirty="0">
                <a:ea typeface="Calibri" panose="020F0502020204030204" pitchFamily="34" charset="0"/>
                <a:cs typeface="Calibri" panose="020F0502020204030204" pitchFamily="34" charset="0"/>
              </a:rPr>
              <a:t>Common Criticisms: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Index values have never been updated (using over 17 year-old data)</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With only 9 large regions, differences in RCI values may not reflect actual cost differences </a:t>
            </a:r>
            <a:r>
              <a:rPr lang="en-US" sz="1800" i="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within</a:t>
            </a:r>
            <a:r>
              <a:rPr lang="en-US" sz="1800" dirty="0">
                <a:latin typeface="Book Antiqua" panose="02040602050305030304" pitchFamily="18" charset="0"/>
                <a:ea typeface="Calibri" panose="020F0502020204030204" pitchFamily="34" charset="0"/>
                <a:cs typeface="Calibri" panose="020F0502020204030204" pitchFamily="34" charset="0"/>
              </a:rPr>
              <a:t> the region and can result in steep differences </a:t>
            </a:r>
            <a:r>
              <a:rPr lang="en-US" sz="1800" i="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across regions </a:t>
            </a:r>
            <a:r>
              <a:rPr lang="en-US" sz="1800" dirty="0">
                <a:latin typeface="Book Antiqua" panose="02040602050305030304" pitchFamily="18" charset="0"/>
                <a:ea typeface="Calibri" panose="020F0502020204030204" pitchFamily="34" charset="0"/>
                <a:cs typeface="Calibri" panose="020F0502020204030204" pitchFamily="34" charset="0"/>
              </a:rPr>
              <a:t>for neighboring districts</a:t>
            </a:r>
            <a:endParaRPr lang="en-US" sz="2400" dirty="0"/>
          </a:p>
        </p:txBody>
      </p:sp>
      <p:sp>
        <p:nvSpPr>
          <p:cNvPr id="9221" name="Slide Number Placeholder 1">
            <a:extLst>
              <a:ext uri="{FF2B5EF4-FFF2-40B4-BE49-F238E27FC236}">
                <a16:creationId xmlns:a16="http://schemas.microsoft.com/office/drawing/2014/main" id="{186AAEC9-E84E-67DB-24CE-AEB62E89374B}"/>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26</a:t>
            </a:fld>
            <a:endParaRPr lang="en-US" sz="1600" b="1" dirty="0">
              <a:solidFill>
                <a:srgbClr val="005295"/>
              </a:solidFill>
            </a:endParaRPr>
          </a:p>
        </p:txBody>
      </p:sp>
      <p:sp>
        <p:nvSpPr>
          <p:cNvPr id="2" name="Title 3">
            <a:extLst>
              <a:ext uri="{FF2B5EF4-FFF2-40B4-BE49-F238E27FC236}">
                <a16:creationId xmlns:a16="http://schemas.microsoft.com/office/drawing/2014/main" id="{F9835099-CB9F-BF7A-2403-18FF46548EA5}"/>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Regional Cost Index</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30BA20CF-491E-7C76-136D-D62C85383B51}"/>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D55920B3-BB04-329D-3049-66819B7E61F2}"/>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353410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0506-7206-CB8C-346F-47A5D9C4D7F2}"/>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8DEFD552-4668-E45A-CAA5-4AB580C1C41C}"/>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27</a:t>
            </a:fld>
            <a:endParaRPr lang="en-US" sz="1600" b="1" dirty="0">
              <a:solidFill>
                <a:srgbClr val="005295"/>
              </a:solidFill>
            </a:endParaRPr>
          </a:p>
        </p:txBody>
      </p:sp>
      <p:sp>
        <p:nvSpPr>
          <p:cNvPr id="2" name="Title 3">
            <a:extLst>
              <a:ext uri="{FF2B5EF4-FFF2-40B4-BE49-F238E27FC236}">
                <a16:creationId xmlns:a16="http://schemas.microsoft.com/office/drawing/2014/main" id="{F5E83F39-7734-3FC6-8F67-BD80BB3C350D}"/>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Regional Cost Index, continued…</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701B4F6D-68D7-47BB-B18D-D63D45D18FD8}"/>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FE740529-E242-111F-B5E7-2E19C8ECE9BB}"/>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graphicFrame>
        <p:nvGraphicFramePr>
          <p:cNvPr id="7" name="Content Placeholder 6">
            <a:extLst>
              <a:ext uri="{FF2B5EF4-FFF2-40B4-BE49-F238E27FC236}">
                <a16:creationId xmlns:a16="http://schemas.microsoft.com/office/drawing/2014/main" id="{E211BF16-F6C2-7C77-9D7D-1C65A6DE80C7}"/>
              </a:ext>
            </a:extLst>
          </p:cNvPr>
          <p:cNvGraphicFramePr>
            <a:graphicFrameLocks noGrp="1"/>
          </p:cNvGraphicFramePr>
          <p:nvPr>
            <p:ph idx="1"/>
            <p:extLst>
              <p:ext uri="{D42A27DB-BD31-4B8C-83A1-F6EECF244321}">
                <p14:modId xmlns:p14="http://schemas.microsoft.com/office/powerpoint/2010/main" val="601610070"/>
              </p:ext>
            </p:extLst>
          </p:nvPr>
        </p:nvGraphicFramePr>
        <p:xfrm>
          <a:off x="2665242" y="1372870"/>
          <a:ext cx="6227549" cy="4983480"/>
        </p:xfrm>
        <a:graphic>
          <a:graphicData uri="http://schemas.openxmlformats.org/drawingml/2006/table">
            <a:tbl>
              <a:tblPr firstRow="1" bandRow="1">
                <a:tableStyleId>{5C22544A-7EE6-4342-B048-85BDC9FD1C3A}</a:tableStyleId>
              </a:tblPr>
              <a:tblGrid>
                <a:gridCol w="5481377">
                  <a:extLst>
                    <a:ext uri="{9D8B030D-6E8A-4147-A177-3AD203B41FA5}">
                      <a16:colId xmlns:a16="http://schemas.microsoft.com/office/drawing/2014/main" val="1302654480"/>
                    </a:ext>
                  </a:extLst>
                </a:gridCol>
                <a:gridCol w="746172">
                  <a:extLst>
                    <a:ext uri="{9D8B030D-6E8A-4147-A177-3AD203B41FA5}">
                      <a16:colId xmlns:a16="http://schemas.microsoft.com/office/drawing/2014/main" val="2216450834"/>
                    </a:ext>
                  </a:extLst>
                </a:gridCol>
              </a:tblGrid>
              <a:tr h="370840">
                <a:tc gridSpan="2">
                  <a:txBody>
                    <a:bodyPr/>
                    <a:lstStyle/>
                    <a:p>
                      <a:pPr algn="ctr"/>
                      <a:r>
                        <a:rPr lang="en-US" sz="2400" dirty="0"/>
                        <a:t>Current RCI Regions &amp; Index Values</a:t>
                      </a:r>
                    </a:p>
                  </a:txBody>
                  <a:tcPr>
                    <a:solidFill>
                      <a:srgbClr val="005295"/>
                    </a:solidFill>
                  </a:tcPr>
                </a:tc>
                <a:tc hMerge="1">
                  <a:txBody>
                    <a:bodyPr/>
                    <a:lstStyle/>
                    <a:p>
                      <a:endParaRPr lang="en-US" sz="2400" dirty="0"/>
                    </a:p>
                  </a:txBody>
                  <a:tcPr/>
                </a:tc>
                <a:extLst>
                  <a:ext uri="{0D108BD9-81ED-4DB2-BD59-A6C34878D82A}">
                    <a16:rowId xmlns:a16="http://schemas.microsoft.com/office/drawing/2014/main" val="1850978040"/>
                  </a:ext>
                </a:extLst>
              </a:tr>
              <a:tr h="502920">
                <a:tc>
                  <a:txBody>
                    <a:bodyPr/>
                    <a:lstStyle/>
                    <a:p>
                      <a:pPr algn="l" fontAlgn="t"/>
                      <a:r>
                        <a:rPr lang="en-US" sz="1600" b="1" i="0" u="none" strike="noStrike" dirty="0">
                          <a:solidFill>
                            <a:srgbClr val="000000"/>
                          </a:solidFill>
                          <a:effectLst/>
                          <a:latin typeface="+mn-lt"/>
                        </a:rPr>
                        <a:t>Long Island/New York City</a:t>
                      </a:r>
                      <a:r>
                        <a:rPr lang="en-US" sz="1600" b="0" i="0" u="none" strike="noStrike" dirty="0">
                          <a:solidFill>
                            <a:srgbClr val="000000"/>
                          </a:solidFill>
                          <a:effectLst/>
                          <a:latin typeface="+mn-lt"/>
                        </a:rPr>
                        <a:t> Nassau New York City Suffolk </a:t>
                      </a:r>
                    </a:p>
                  </a:txBody>
                  <a:tcPr marL="7620" marR="7620" marT="7620" marB="0"/>
                </a:tc>
                <a:tc>
                  <a:txBody>
                    <a:bodyPr/>
                    <a:lstStyle/>
                    <a:p>
                      <a:pPr algn="ctr" fontAlgn="t"/>
                      <a:r>
                        <a:rPr lang="en-US" sz="1600" b="0" i="0" u="none" strike="noStrike" dirty="0">
                          <a:solidFill>
                            <a:srgbClr val="000000"/>
                          </a:solidFill>
                          <a:effectLst/>
                          <a:latin typeface="+mn-lt"/>
                        </a:rPr>
                        <a:t>1.425</a:t>
                      </a:r>
                    </a:p>
                  </a:txBody>
                  <a:tcPr marL="7620" marR="7620" marT="7620" marB="0"/>
                </a:tc>
                <a:extLst>
                  <a:ext uri="{0D108BD9-81ED-4DB2-BD59-A6C34878D82A}">
                    <a16:rowId xmlns:a16="http://schemas.microsoft.com/office/drawing/2014/main" val="711820872"/>
                  </a:ext>
                </a:extLst>
              </a:tr>
              <a:tr h="502920">
                <a:tc>
                  <a:txBody>
                    <a:bodyPr/>
                    <a:lstStyle/>
                    <a:p>
                      <a:pPr algn="l" fontAlgn="t"/>
                      <a:r>
                        <a:rPr lang="en-US" sz="1600" b="1" i="0" u="none" strike="noStrike" dirty="0">
                          <a:solidFill>
                            <a:srgbClr val="000000"/>
                          </a:solidFill>
                          <a:effectLst/>
                          <a:latin typeface="+mn-lt"/>
                        </a:rPr>
                        <a:t>Hudson Valley</a:t>
                      </a:r>
                      <a:r>
                        <a:rPr lang="en-US" sz="1600" b="0" i="0" u="none" strike="noStrike" dirty="0">
                          <a:solidFill>
                            <a:srgbClr val="000000"/>
                          </a:solidFill>
                          <a:effectLst/>
                          <a:latin typeface="+mn-lt"/>
                        </a:rPr>
                        <a:t> Dutchess Orange Putnam Rockland Sullivan Ulster Westchester </a:t>
                      </a:r>
                    </a:p>
                  </a:txBody>
                  <a:tcPr marL="7620" marR="7620" marT="7620" marB="0"/>
                </a:tc>
                <a:tc>
                  <a:txBody>
                    <a:bodyPr/>
                    <a:lstStyle/>
                    <a:p>
                      <a:pPr algn="ctr" fontAlgn="t"/>
                      <a:r>
                        <a:rPr lang="en-US" sz="1600" b="0" i="0" u="none" strike="noStrike" dirty="0">
                          <a:solidFill>
                            <a:srgbClr val="000000"/>
                          </a:solidFill>
                          <a:effectLst/>
                          <a:latin typeface="+mn-lt"/>
                        </a:rPr>
                        <a:t>1.314</a:t>
                      </a:r>
                    </a:p>
                  </a:txBody>
                  <a:tcPr marL="7620" marR="7620" marT="7620" marB="0"/>
                </a:tc>
                <a:extLst>
                  <a:ext uri="{0D108BD9-81ED-4DB2-BD59-A6C34878D82A}">
                    <a16:rowId xmlns:a16="http://schemas.microsoft.com/office/drawing/2014/main" val="2802507573"/>
                  </a:ext>
                </a:extLst>
              </a:tr>
              <a:tr h="502920">
                <a:tc>
                  <a:txBody>
                    <a:bodyPr/>
                    <a:lstStyle/>
                    <a:p>
                      <a:pPr algn="l" fontAlgn="t"/>
                      <a:r>
                        <a:rPr lang="en-US" sz="1600" b="1" i="0" u="none" strike="noStrike" dirty="0">
                          <a:solidFill>
                            <a:srgbClr val="000000"/>
                          </a:solidFill>
                          <a:effectLst/>
                          <a:latin typeface="+mn-lt"/>
                        </a:rPr>
                        <a:t>Capital District</a:t>
                      </a:r>
                      <a:r>
                        <a:rPr lang="en-US" sz="1600" b="0" i="0" u="none" strike="noStrike" dirty="0">
                          <a:solidFill>
                            <a:srgbClr val="000000"/>
                          </a:solidFill>
                          <a:effectLst/>
                          <a:latin typeface="+mn-lt"/>
                        </a:rPr>
                        <a:t> Albany Columbia Greene Rensselaer Saratoga Schenectady Warren Washington </a:t>
                      </a:r>
                    </a:p>
                  </a:txBody>
                  <a:tcPr marL="7620" marR="7620" marT="7620" marB="0"/>
                </a:tc>
                <a:tc>
                  <a:txBody>
                    <a:bodyPr/>
                    <a:lstStyle/>
                    <a:p>
                      <a:pPr algn="ctr" fontAlgn="t"/>
                      <a:r>
                        <a:rPr lang="en-US" sz="1600" b="0" i="0" u="none" strike="noStrike" dirty="0">
                          <a:solidFill>
                            <a:srgbClr val="000000"/>
                          </a:solidFill>
                          <a:effectLst/>
                          <a:latin typeface="+mn-lt"/>
                        </a:rPr>
                        <a:t>1.124</a:t>
                      </a:r>
                    </a:p>
                  </a:txBody>
                  <a:tcPr marL="7620" marR="7620" marT="7620" marB="0"/>
                </a:tc>
                <a:extLst>
                  <a:ext uri="{0D108BD9-81ED-4DB2-BD59-A6C34878D82A}">
                    <a16:rowId xmlns:a16="http://schemas.microsoft.com/office/drawing/2014/main" val="3044597092"/>
                  </a:ext>
                </a:extLst>
              </a:tr>
              <a:tr h="502920">
                <a:tc>
                  <a:txBody>
                    <a:bodyPr/>
                    <a:lstStyle/>
                    <a:p>
                      <a:pPr algn="l" fontAlgn="t"/>
                      <a:r>
                        <a:rPr lang="en-US" sz="1600" b="1" i="0" u="none" strike="noStrike" dirty="0">
                          <a:solidFill>
                            <a:srgbClr val="000000"/>
                          </a:solidFill>
                          <a:effectLst/>
                          <a:latin typeface="+mn-lt"/>
                        </a:rPr>
                        <a:t>Southern Tier</a:t>
                      </a:r>
                      <a:r>
                        <a:rPr lang="en-US" sz="1600" b="0" i="0" u="none" strike="noStrike" dirty="0">
                          <a:solidFill>
                            <a:srgbClr val="000000"/>
                          </a:solidFill>
                          <a:effectLst/>
                          <a:latin typeface="+mn-lt"/>
                        </a:rPr>
                        <a:t> Broome Chemung Chenango Delaware Schuyler Steuben Tioga Tompkins </a:t>
                      </a:r>
                    </a:p>
                  </a:txBody>
                  <a:tcPr marL="7620" marR="7620" marT="7620" marB="0"/>
                </a:tc>
                <a:tc>
                  <a:txBody>
                    <a:bodyPr/>
                    <a:lstStyle/>
                    <a:p>
                      <a:pPr algn="ctr" fontAlgn="t"/>
                      <a:r>
                        <a:rPr lang="en-US" sz="1600" b="0" i="0" u="none" strike="noStrike" dirty="0">
                          <a:solidFill>
                            <a:srgbClr val="000000"/>
                          </a:solidFill>
                          <a:effectLst/>
                          <a:latin typeface="+mn-lt"/>
                        </a:rPr>
                        <a:t>1.045</a:t>
                      </a:r>
                    </a:p>
                  </a:txBody>
                  <a:tcPr marL="7620" marR="7620" marT="7620" marB="0"/>
                </a:tc>
                <a:extLst>
                  <a:ext uri="{0D108BD9-81ED-4DB2-BD59-A6C34878D82A}">
                    <a16:rowId xmlns:a16="http://schemas.microsoft.com/office/drawing/2014/main" val="1792926670"/>
                  </a:ext>
                </a:extLst>
              </a:tr>
              <a:tr h="502920">
                <a:tc>
                  <a:txBody>
                    <a:bodyPr/>
                    <a:lstStyle/>
                    <a:p>
                      <a:pPr algn="l" fontAlgn="t"/>
                      <a:r>
                        <a:rPr lang="en-US" sz="1600" b="1" i="0" u="none" strike="noStrike" dirty="0">
                          <a:solidFill>
                            <a:srgbClr val="000000"/>
                          </a:solidFill>
                          <a:effectLst/>
                          <a:latin typeface="+mn-lt"/>
                        </a:rPr>
                        <a:t>Mohawk Valley </a:t>
                      </a:r>
                      <a:r>
                        <a:rPr lang="en-US" sz="1600" b="0" i="0" u="none" strike="noStrike" dirty="0">
                          <a:solidFill>
                            <a:srgbClr val="000000"/>
                          </a:solidFill>
                          <a:effectLst/>
                          <a:latin typeface="+mn-lt"/>
                        </a:rPr>
                        <a:t>Fulton Herkimer Montgomery Oneida Otsego Schoharie </a:t>
                      </a:r>
                    </a:p>
                  </a:txBody>
                  <a:tcPr marL="7620" marR="7620" marT="7620" marB="0"/>
                </a:tc>
                <a:tc>
                  <a:txBody>
                    <a:bodyPr/>
                    <a:lstStyle/>
                    <a:p>
                      <a:pPr algn="ctr" fontAlgn="t"/>
                      <a:r>
                        <a:rPr lang="en-US" sz="1600" b="0" i="0" u="none" strike="noStrike" dirty="0">
                          <a:solidFill>
                            <a:srgbClr val="000000"/>
                          </a:solidFill>
                          <a:effectLst/>
                          <a:latin typeface="+mn-lt"/>
                        </a:rPr>
                        <a:t>1.000</a:t>
                      </a:r>
                    </a:p>
                  </a:txBody>
                  <a:tcPr marL="7620" marR="7620" marT="7620" marB="0"/>
                </a:tc>
                <a:extLst>
                  <a:ext uri="{0D108BD9-81ED-4DB2-BD59-A6C34878D82A}">
                    <a16:rowId xmlns:a16="http://schemas.microsoft.com/office/drawing/2014/main" val="1730045233"/>
                  </a:ext>
                </a:extLst>
              </a:tr>
              <a:tr h="502920">
                <a:tc>
                  <a:txBody>
                    <a:bodyPr/>
                    <a:lstStyle/>
                    <a:p>
                      <a:pPr algn="l" fontAlgn="t"/>
                      <a:r>
                        <a:rPr lang="en-US" sz="1600" b="1" i="0" u="none" strike="noStrike" dirty="0">
                          <a:solidFill>
                            <a:srgbClr val="000000"/>
                          </a:solidFill>
                          <a:effectLst/>
                          <a:latin typeface="+mn-lt"/>
                        </a:rPr>
                        <a:t>North Country</a:t>
                      </a:r>
                      <a:r>
                        <a:rPr lang="en-US" sz="1600" b="0" i="0" u="none" strike="noStrike" dirty="0">
                          <a:solidFill>
                            <a:srgbClr val="000000"/>
                          </a:solidFill>
                          <a:effectLst/>
                          <a:latin typeface="+mn-lt"/>
                        </a:rPr>
                        <a:t> Clinton Essex Franklin Hamilton Jefferson Lewis St. Lawrence </a:t>
                      </a:r>
                    </a:p>
                  </a:txBody>
                  <a:tcPr marL="7620" marR="7620" marT="7620" marB="0"/>
                </a:tc>
                <a:tc>
                  <a:txBody>
                    <a:bodyPr/>
                    <a:lstStyle/>
                    <a:p>
                      <a:pPr algn="ctr" fontAlgn="t"/>
                      <a:r>
                        <a:rPr lang="en-US" sz="1600" b="0" i="0" u="none" strike="noStrike" dirty="0">
                          <a:solidFill>
                            <a:srgbClr val="000000"/>
                          </a:solidFill>
                          <a:effectLst/>
                          <a:latin typeface="+mn-lt"/>
                        </a:rPr>
                        <a:t>1.000</a:t>
                      </a:r>
                    </a:p>
                  </a:txBody>
                  <a:tcPr marL="7620" marR="7620" marT="7620" marB="0"/>
                </a:tc>
                <a:extLst>
                  <a:ext uri="{0D108BD9-81ED-4DB2-BD59-A6C34878D82A}">
                    <a16:rowId xmlns:a16="http://schemas.microsoft.com/office/drawing/2014/main" val="1635295479"/>
                  </a:ext>
                </a:extLst>
              </a:tr>
              <a:tr h="502920">
                <a:tc>
                  <a:txBody>
                    <a:bodyPr/>
                    <a:lstStyle/>
                    <a:p>
                      <a:pPr algn="l" fontAlgn="t"/>
                      <a:r>
                        <a:rPr lang="en-US" sz="1600" b="1" i="0" u="none" strike="noStrike" dirty="0">
                          <a:solidFill>
                            <a:srgbClr val="000000"/>
                          </a:solidFill>
                          <a:effectLst/>
                          <a:latin typeface="+mn-lt"/>
                        </a:rPr>
                        <a:t>Central New York</a:t>
                      </a:r>
                      <a:r>
                        <a:rPr lang="en-US" sz="1600" b="0" i="0" u="none" strike="noStrike" dirty="0">
                          <a:solidFill>
                            <a:srgbClr val="000000"/>
                          </a:solidFill>
                          <a:effectLst/>
                          <a:latin typeface="+mn-lt"/>
                        </a:rPr>
                        <a:t> Cayuga Cortland Madison Onondaga Oswego </a:t>
                      </a:r>
                    </a:p>
                  </a:txBody>
                  <a:tcPr marL="7620" marR="7620" marT="7620" marB="0"/>
                </a:tc>
                <a:tc>
                  <a:txBody>
                    <a:bodyPr/>
                    <a:lstStyle/>
                    <a:p>
                      <a:pPr algn="ctr" fontAlgn="t"/>
                      <a:r>
                        <a:rPr lang="en-US" sz="1600" b="0" i="0" u="none" strike="noStrike" dirty="0">
                          <a:solidFill>
                            <a:srgbClr val="000000"/>
                          </a:solidFill>
                          <a:effectLst/>
                          <a:latin typeface="+mn-lt"/>
                        </a:rPr>
                        <a:t>1.103</a:t>
                      </a:r>
                    </a:p>
                  </a:txBody>
                  <a:tcPr marL="7620" marR="7620" marT="7620" marB="0"/>
                </a:tc>
                <a:extLst>
                  <a:ext uri="{0D108BD9-81ED-4DB2-BD59-A6C34878D82A}">
                    <a16:rowId xmlns:a16="http://schemas.microsoft.com/office/drawing/2014/main" val="1371475076"/>
                  </a:ext>
                </a:extLst>
              </a:tr>
              <a:tr h="502920">
                <a:tc>
                  <a:txBody>
                    <a:bodyPr/>
                    <a:lstStyle/>
                    <a:p>
                      <a:pPr algn="l" fontAlgn="t"/>
                      <a:r>
                        <a:rPr lang="en-US" sz="1600" b="1" i="0" u="none" strike="noStrike" dirty="0">
                          <a:solidFill>
                            <a:srgbClr val="000000"/>
                          </a:solidFill>
                          <a:effectLst/>
                          <a:latin typeface="+mn-lt"/>
                        </a:rPr>
                        <a:t>Finger Lakes</a:t>
                      </a:r>
                      <a:r>
                        <a:rPr lang="en-US" sz="1600" b="0" i="0" u="none" strike="noStrike" dirty="0">
                          <a:solidFill>
                            <a:srgbClr val="000000"/>
                          </a:solidFill>
                          <a:effectLst/>
                          <a:latin typeface="+mn-lt"/>
                        </a:rPr>
                        <a:t> Genesee Livingston Monroe Ontario Orleans Seneca Wayne Wyoming Yates </a:t>
                      </a:r>
                    </a:p>
                  </a:txBody>
                  <a:tcPr marL="7620" marR="7620" marT="7620" marB="0"/>
                </a:tc>
                <a:tc>
                  <a:txBody>
                    <a:bodyPr/>
                    <a:lstStyle/>
                    <a:p>
                      <a:pPr algn="ctr" fontAlgn="t"/>
                      <a:r>
                        <a:rPr lang="en-US" sz="1600" b="0" i="0" u="none" strike="noStrike" dirty="0">
                          <a:solidFill>
                            <a:srgbClr val="000000"/>
                          </a:solidFill>
                          <a:effectLst/>
                          <a:latin typeface="+mn-lt"/>
                        </a:rPr>
                        <a:t>1.141</a:t>
                      </a:r>
                    </a:p>
                  </a:txBody>
                  <a:tcPr marL="7620" marR="7620" marT="7620" marB="0"/>
                </a:tc>
                <a:extLst>
                  <a:ext uri="{0D108BD9-81ED-4DB2-BD59-A6C34878D82A}">
                    <a16:rowId xmlns:a16="http://schemas.microsoft.com/office/drawing/2014/main" val="3975235164"/>
                  </a:ext>
                </a:extLst>
              </a:tr>
              <a:tr h="502920">
                <a:tc>
                  <a:txBody>
                    <a:bodyPr/>
                    <a:lstStyle/>
                    <a:p>
                      <a:pPr algn="l" fontAlgn="t"/>
                      <a:r>
                        <a:rPr lang="en-US" sz="1600" b="1" i="0" u="none" strike="noStrike" dirty="0">
                          <a:solidFill>
                            <a:srgbClr val="000000"/>
                          </a:solidFill>
                          <a:effectLst/>
                          <a:latin typeface="+mn-lt"/>
                        </a:rPr>
                        <a:t>Western New York</a:t>
                      </a:r>
                      <a:r>
                        <a:rPr lang="en-US" sz="1600" b="0" i="0" u="none" strike="noStrike" dirty="0">
                          <a:solidFill>
                            <a:srgbClr val="000000"/>
                          </a:solidFill>
                          <a:effectLst/>
                          <a:latin typeface="+mn-lt"/>
                        </a:rPr>
                        <a:t> Allegany Cattaraugus Chautauqua Erie Niagara</a:t>
                      </a:r>
                    </a:p>
                  </a:txBody>
                  <a:tcPr marL="7620" marR="7620" marT="7620" marB="0"/>
                </a:tc>
                <a:tc>
                  <a:txBody>
                    <a:bodyPr/>
                    <a:lstStyle/>
                    <a:p>
                      <a:pPr algn="ctr" fontAlgn="t"/>
                      <a:r>
                        <a:rPr lang="en-US" sz="1600" b="0" i="0" u="none" strike="noStrike" dirty="0">
                          <a:solidFill>
                            <a:srgbClr val="000000"/>
                          </a:solidFill>
                          <a:effectLst/>
                          <a:latin typeface="+mn-lt"/>
                        </a:rPr>
                        <a:t>1.091</a:t>
                      </a:r>
                    </a:p>
                  </a:txBody>
                  <a:tcPr marL="7620" marR="7620" marT="7620" marB="0"/>
                </a:tc>
                <a:extLst>
                  <a:ext uri="{0D108BD9-81ED-4DB2-BD59-A6C34878D82A}">
                    <a16:rowId xmlns:a16="http://schemas.microsoft.com/office/drawing/2014/main" val="689685140"/>
                  </a:ext>
                </a:extLst>
              </a:tr>
            </a:tbl>
          </a:graphicData>
        </a:graphic>
      </p:graphicFrame>
    </p:spTree>
    <p:extLst>
      <p:ext uri="{BB962C8B-B14F-4D97-AF65-F5344CB8AC3E}">
        <p14:creationId xmlns:p14="http://schemas.microsoft.com/office/powerpoint/2010/main" val="315309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42678-3BDD-7B8F-CA0C-F8C386D7F984}"/>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536667C-8376-2077-C20A-59EF15F4C010}"/>
              </a:ext>
            </a:extLst>
          </p:cNvPr>
          <p:cNvSpPr>
            <a:spLocks noGrp="1"/>
          </p:cNvSpPr>
          <p:nvPr>
            <p:ph idx="1"/>
          </p:nvPr>
        </p:nvSpPr>
        <p:spPr>
          <a:xfrm>
            <a:off x="457200" y="1307607"/>
            <a:ext cx="11272982" cy="3481447"/>
          </a:xfrm>
        </p:spPr>
        <p:txBody>
          <a:bodyPr>
            <a:noAutofit/>
          </a:bodyPr>
          <a:lstStyle/>
          <a:p>
            <a:pPr marL="0" indent="0">
              <a:lnSpc>
                <a:spcPct val="100000"/>
              </a:lnSpc>
              <a:spcBef>
                <a:spcPts val="0"/>
              </a:spcBef>
              <a:buNone/>
            </a:pPr>
            <a:r>
              <a:rPr lang="en-US" sz="1800" b="1" dirty="0"/>
              <a:t>Report Recommendations: </a:t>
            </a:r>
            <a:r>
              <a:rPr lang="en-US" sz="1800" dirty="0">
                <a:latin typeface="Book Antiqua" panose="02040602050305030304" pitchFamily="18" charset="0"/>
              </a:rPr>
              <a:t> </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Replace current measure with Comparable Wage Index for Teachers (CWIFT); produced by the National Center for Education Statistics and is updated annually.</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CWIFT can be calculated at school district or county level.</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Nearly 3/4ths of districts would see RCI increase with this change.</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Could phase-in over 5 years.</a:t>
            </a:r>
          </a:p>
          <a:p>
            <a:pPr marL="0" indent="0">
              <a:lnSpc>
                <a:spcPct val="100000"/>
              </a:lnSpc>
              <a:spcBef>
                <a:spcPts val="0"/>
              </a:spcBef>
              <a:spcAft>
                <a:spcPts val="1800"/>
              </a:spcAft>
              <a:buNone/>
            </a:pPr>
            <a:endParaRPr lang="en-US" sz="20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a:extLst>
              <a:ext uri="{FF2B5EF4-FFF2-40B4-BE49-F238E27FC236}">
                <a16:creationId xmlns:a16="http://schemas.microsoft.com/office/drawing/2014/main" id="{3EC9BEFA-F9A4-B3C5-ECD5-ABCC9F6D7C06}"/>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28</a:t>
            </a:fld>
            <a:endParaRPr lang="en-US" sz="1600" b="1" dirty="0">
              <a:solidFill>
                <a:srgbClr val="005295"/>
              </a:solidFill>
            </a:endParaRPr>
          </a:p>
        </p:txBody>
      </p:sp>
      <p:sp>
        <p:nvSpPr>
          <p:cNvPr id="2" name="Title 3">
            <a:extLst>
              <a:ext uri="{FF2B5EF4-FFF2-40B4-BE49-F238E27FC236}">
                <a16:creationId xmlns:a16="http://schemas.microsoft.com/office/drawing/2014/main" id="{D1E653B0-F66F-4B33-6500-40E77F38CE77}"/>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Regional Cost Index, continued…</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25E8C734-5654-BFFF-B319-369C07D91303}"/>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B206AE76-24B9-BA6C-068F-DEDDFB53889C}"/>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120136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14919-7A29-577B-0E71-A8B4B7883346}"/>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4120A41-3F20-4BF5-7BF9-69EE0E40F96D}"/>
              </a:ext>
            </a:extLst>
          </p:cNvPr>
          <p:cNvSpPr>
            <a:spLocks noGrp="1"/>
          </p:cNvSpPr>
          <p:nvPr>
            <p:ph idx="1"/>
          </p:nvPr>
        </p:nvSpPr>
        <p:spPr>
          <a:xfrm>
            <a:off x="457200" y="1209635"/>
            <a:ext cx="11191339" cy="5127260"/>
          </a:xfrm>
        </p:spPr>
        <p:txBody>
          <a:bodyPr>
            <a:noAutofit/>
          </a:bodyPr>
          <a:lstStyle/>
          <a:p>
            <a:pPr marL="0" indent="0">
              <a:lnSpc>
                <a:spcPct val="100000"/>
              </a:lnSpc>
              <a:spcBef>
                <a:spcPts val="0"/>
              </a:spcBef>
              <a:buNone/>
            </a:pPr>
            <a:r>
              <a:rPr lang="en-US" sz="1800" b="1" dirty="0">
                <a:ea typeface="Calibri" panose="020F0502020204030204" pitchFamily="34" charset="0"/>
                <a:cs typeface="Calibri" panose="020F0502020204030204" pitchFamily="34" charset="0"/>
              </a:rPr>
              <a:t>Explanation:  </a:t>
            </a:r>
            <a:endParaRPr lang="en-US" sz="1800" dirty="0">
              <a:effectLst/>
              <a:latin typeface="Book Antiqua" panose="02040602050305030304" pitchFamily="18" charset="0"/>
            </a:endParaRPr>
          </a:p>
          <a:p>
            <a:pPr marL="0" indent="0">
              <a:lnSpc>
                <a:spcPct val="100000"/>
              </a:lnSpc>
              <a:spcBef>
                <a:spcPts val="0"/>
              </a:spcBef>
              <a:spcAft>
                <a:spcPts val="1200"/>
              </a:spcAft>
              <a:buNone/>
            </a:pPr>
            <a:r>
              <a:rPr lang="en-US" sz="1800" dirty="0">
                <a:effectLst/>
                <a:latin typeface="Book Antiqua" panose="02040602050305030304" pitchFamily="18" charset="0"/>
              </a:rPr>
              <a:t>Allows district to use most </a:t>
            </a:r>
            <a:r>
              <a:rPr lang="en-US" sz="1800" dirty="0">
                <a:latin typeface="Book Antiqua" panose="02040602050305030304" pitchFamily="18" charset="0"/>
              </a:rPr>
              <a:t>favorable of 3 options:</a:t>
            </a:r>
            <a:endParaRPr lang="en-US" sz="1800" dirty="0">
              <a:effectLst/>
              <a:latin typeface="Book Antiqua" panose="02040602050305030304" pitchFamily="18" charset="0"/>
            </a:endParaRPr>
          </a:p>
          <a:p>
            <a:pPr>
              <a:lnSpc>
                <a:spcPct val="100000"/>
              </a:lnSpc>
              <a:spcBef>
                <a:spcPts val="0"/>
              </a:spcBef>
              <a:spcAft>
                <a:spcPts val="600"/>
              </a:spcAft>
              <a:buFont typeface="Wingdings" panose="05000000000000000000" pitchFamily="2" charset="2"/>
              <a:buChar char="Ø"/>
            </a:pPr>
            <a:r>
              <a:rPr lang="en-US" sz="1800" b="1" dirty="0">
                <a:effectLst/>
              </a:rPr>
              <a:t>Expected Tax Rate</a:t>
            </a:r>
            <a:r>
              <a:rPr lang="en-US" sz="1800" b="1" dirty="0"/>
              <a:t>: </a:t>
            </a:r>
          </a:p>
          <a:p>
            <a:pPr lvl="1">
              <a:lnSpc>
                <a:spcPct val="100000"/>
              </a:lnSpc>
              <a:spcBef>
                <a:spcPts val="0"/>
              </a:spcBef>
              <a:spcAft>
                <a:spcPts val="600"/>
              </a:spcAft>
              <a:buFont typeface="Wingdings" panose="05000000000000000000" pitchFamily="2" charset="2"/>
              <a:buChar char="§"/>
            </a:pPr>
            <a:r>
              <a:rPr lang="en-US" sz="1400" dirty="0">
                <a:effectLst/>
                <a:latin typeface="Book Antiqua" panose="02040602050305030304" pitchFamily="18" charset="0"/>
              </a:rPr>
              <a:t>Based on what district would raise with tax rate equal to 90% of the 3-year statewide average tax rate. Adjusted by an </a:t>
            </a:r>
            <a:r>
              <a:rPr lang="en-US" sz="1400" dirty="0">
                <a:latin typeface="Book Antiqua" panose="02040602050305030304" pitchFamily="18" charset="0"/>
              </a:rPr>
              <a:t>Income Wealth Index; IWI has a floor of .650 and a ceiling of 2.000.</a:t>
            </a:r>
          </a:p>
          <a:p>
            <a:pPr lvl="1">
              <a:lnSpc>
                <a:spcPct val="100000"/>
              </a:lnSpc>
              <a:spcBef>
                <a:spcPts val="0"/>
              </a:spcBef>
              <a:spcAft>
                <a:spcPts val="1200"/>
              </a:spcAft>
              <a:buFont typeface="Wingdings" panose="05000000000000000000" pitchFamily="2" charset="2"/>
              <a:buChar char="§"/>
            </a:pPr>
            <a:r>
              <a:rPr lang="en-US" sz="1400" dirty="0">
                <a:latin typeface="Book Antiqua" panose="02040602050305030304" pitchFamily="18" charset="0"/>
              </a:rPr>
              <a:t>Used by only 12 districts.</a:t>
            </a:r>
          </a:p>
          <a:p>
            <a:pPr>
              <a:lnSpc>
                <a:spcPct val="100000"/>
              </a:lnSpc>
              <a:spcBef>
                <a:spcPts val="0"/>
              </a:spcBef>
              <a:spcAft>
                <a:spcPts val="600"/>
              </a:spcAft>
              <a:buFont typeface="Wingdings" panose="05000000000000000000" pitchFamily="2" charset="2"/>
              <a:buChar char="Ø"/>
            </a:pPr>
            <a:r>
              <a:rPr lang="en-US" sz="1800" b="1" dirty="0">
                <a:effectLst/>
              </a:rPr>
              <a:t>State Sharing Ratio:</a:t>
            </a:r>
            <a:endParaRPr lang="en-US" sz="1800" dirty="0">
              <a:effectLst/>
            </a:endParaRPr>
          </a:p>
          <a:p>
            <a:pPr lvl="1">
              <a:lnSpc>
                <a:spcPct val="100000"/>
              </a:lnSpc>
              <a:spcBef>
                <a:spcPts val="0"/>
              </a:spcBef>
              <a:spcAft>
                <a:spcPts val="600"/>
              </a:spcAft>
              <a:buFont typeface="Wingdings" panose="05000000000000000000" pitchFamily="2" charset="2"/>
              <a:buChar char="§"/>
            </a:pPr>
            <a:r>
              <a:rPr lang="en-US" sz="1400" dirty="0">
                <a:effectLst/>
                <a:latin typeface="Book Antiqua" panose="02040602050305030304" pitchFamily="18" charset="0"/>
              </a:rPr>
              <a:t>Uses a four-tier calculation to generate a percentage of the Adjusted Foundation Amount* to be received by district. </a:t>
            </a:r>
          </a:p>
          <a:p>
            <a:pPr lvl="1">
              <a:lnSpc>
                <a:spcPct val="100000"/>
              </a:lnSpc>
              <a:spcBef>
                <a:spcPts val="0"/>
              </a:spcBef>
              <a:spcAft>
                <a:spcPts val="600"/>
              </a:spcAft>
              <a:buFont typeface="Wingdings" panose="05000000000000000000" pitchFamily="2" charset="2"/>
              <a:buChar char="§"/>
            </a:pPr>
            <a:r>
              <a:rPr lang="en-US" sz="1400" dirty="0">
                <a:effectLst/>
                <a:latin typeface="Book Antiqua" panose="02040602050305030304" pitchFamily="18" charset="0"/>
              </a:rPr>
              <a:t>Percentage is based on Combined Wealth Ratio—district property wealth and resident adjusted gross income per weighted pupil compared to statewide averages; property and income are each weighted at 50%. </a:t>
            </a:r>
          </a:p>
          <a:p>
            <a:pPr lvl="1">
              <a:lnSpc>
                <a:spcPct val="100000"/>
              </a:lnSpc>
              <a:spcBef>
                <a:spcPts val="0"/>
              </a:spcBef>
              <a:spcAft>
                <a:spcPts val="600"/>
              </a:spcAft>
              <a:buFont typeface="Wingdings" panose="05000000000000000000" pitchFamily="2" charset="2"/>
              <a:buChar char="§"/>
            </a:pPr>
            <a:r>
              <a:rPr lang="en-US" sz="1400" dirty="0">
                <a:effectLst/>
                <a:latin typeface="Book Antiqua" panose="02040602050305030304" pitchFamily="18" charset="0"/>
              </a:rPr>
              <a:t>For both property and income, districts are permitted to use the lesser of either 2021 data or the average of 2021 and 2020 data. </a:t>
            </a:r>
          </a:p>
          <a:p>
            <a:pPr lvl="1">
              <a:lnSpc>
                <a:spcPct val="100000"/>
              </a:lnSpc>
              <a:spcBef>
                <a:spcPts val="0"/>
              </a:spcBef>
              <a:spcAft>
                <a:spcPts val="1200"/>
              </a:spcAft>
              <a:buFont typeface="Wingdings" panose="05000000000000000000" pitchFamily="2" charset="2"/>
              <a:buChar char="§"/>
            </a:pPr>
            <a:r>
              <a:rPr lang="en-US" sz="1400" dirty="0">
                <a:effectLst/>
                <a:latin typeface="Book Antiqua" panose="02040602050305030304" pitchFamily="18" charset="0"/>
              </a:rPr>
              <a:t>Used by 611 districts. </a:t>
            </a:r>
            <a:endParaRPr lang="en-US" sz="1400" dirty="0">
              <a:effectLst/>
            </a:endParaRPr>
          </a:p>
          <a:p>
            <a:pPr>
              <a:lnSpc>
                <a:spcPct val="100000"/>
              </a:lnSpc>
              <a:spcBef>
                <a:spcPts val="0"/>
              </a:spcBef>
              <a:spcAft>
                <a:spcPts val="600"/>
              </a:spcAft>
              <a:buFont typeface="Wingdings" panose="05000000000000000000" pitchFamily="2" charset="2"/>
              <a:buChar char="Ø"/>
            </a:pPr>
            <a:r>
              <a:rPr lang="en-US" sz="1800" b="1" dirty="0"/>
              <a:t>$500 Flat Grant Minimum:  </a:t>
            </a:r>
          </a:p>
          <a:p>
            <a:pPr lvl="1">
              <a:lnSpc>
                <a:spcPct val="100000"/>
              </a:lnSpc>
              <a:spcBef>
                <a:spcPts val="0"/>
              </a:spcBef>
              <a:spcAft>
                <a:spcPts val="600"/>
              </a:spcAft>
              <a:buFont typeface="Wingdings" panose="05000000000000000000" pitchFamily="2" charset="2"/>
              <a:buChar char="§"/>
            </a:pPr>
            <a:r>
              <a:rPr lang="en-US" sz="1400" dirty="0">
                <a:latin typeface="Book Antiqua" panose="02040602050305030304" pitchFamily="18" charset="0"/>
              </a:rPr>
              <a:t>A third option allows districts to receive $500 per pupil, if either of the two above calculations would generate less than that figure. Used by 45 districts.</a:t>
            </a:r>
            <a:br>
              <a:rPr lang="en-US" sz="1400" dirty="0">
                <a:latin typeface="Book Antiqua" panose="02040602050305030304" pitchFamily="18" charset="0"/>
              </a:rPr>
            </a:br>
            <a:endParaRPr lang="en-US" sz="1400" dirty="0">
              <a:latin typeface="Book Antiqua" panose="02040602050305030304" pitchFamily="18" charset="0"/>
            </a:endParaRPr>
          </a:p>
          <a:p>
            <a:pPr marL="914400" lvl="2" indent="0">
              <a:lnSpc>
                <a:spcPct val="100000"/>
              </a:lnSpc>
              <a:spcBef>
                <a:spcPts val="0"/>
              </a:spcBef>
              <a:spcAft>
                <a:spcPts val="600"/>
              </a:spcAft>
              <a:buNone/>
            </a:pPr>
            <a:r>
              <a:rPr lang="en-US" sz="1800" dirty="0">
                <a:latin typeface="Book Antiqua" panose="02040602050305030304" pitchFamily="18" charset="0"/>
              </a:rPr>
              <a:t>      *</a:t>
            </a:r>
            <a:r>
              <a:rPr lang="en-US" sz="1400" dirty="0">
                <a:latin typeface="Book Antiqua" panose="02040602050305030304" pitchFamily="18" charset="0"/>
              </a:rPr>
              <a:t> Adjusted Foundation Amount  </a:t>
            </a:r>
            <a:r>
              <a:rPr lang="en-US" sz="1800" dirty="0">
                <a:latin typeface="Book Antiqua" panose="02040602050305030304" pitchFamily="18" charset="0"/>
              </a:rPr>
              <a:t>= </a:t>
            </a:r>
            <a:r>
              <a:rPr lang="en-US" sz="1400" dirty="0">
                <a:latin typeface="Book Antiqua" panose="02040602050305030304" pitchFamily="18" charset="0"/>
              </a:rPr>
              <a:t> Foundation  Amount  X  PNI  X  </a:t>
            </a:r>
            <a:endParaRPr lang="en-US" sz="1400" dirty="0">
              <a:effectLst/>
              <a:latin typeface="Book Antiqua" panose="02040602050305030304" pitchFamily="18" charset="0"/>
            </a:endParaRPr>
          </a:p>
        </p:txBody>
      </p:sp>
      <p:sp>
        <p:nvSpPr>
          <p:cNvPr id="9221" name="Slide Number Placeholder 1">
            <a:extLst>
              <a:ext uri="{FF2B5EF4-FFF2-40B4-BE49-F238E27FC236}">
                <a16:creationId xmlns:a16="http://schemas.microsoft.com/office/drawing/2014/main" id="{D174461B-E9E2-9FAF-0938-942AD4CBAB04}"/>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29</a:t>
            </a:fld>
            <a:endParaRPr lang="en-US" sz="1600" b="1" dirty="0">
              <a:solidFill>
                <a:srgbClr val="005295"/>
              </a:solidFill>
            </a:endParaRPr>
          </a:p>
        </p:txBody>
      </p:sp>
      <p:sp>
        <p:nvSpPr>
          <p:cNvPr id="2" name="Title 3">
            <a:extLst>
              <a:ext uri="{FF2B5EF4-FFF2-40B4-BE49-F238E27FC236}">
                <a16:creationId xmlns:a16="http://schemas.microsoft.com/office/drawing/2014/main" id="{D74C7BE8-B3EE-0E48-77FE-CD37E1409C11}"/>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Expected Local Contribution	</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D9DCF704-1204-24A4-C1AF-C4CCD3F84AD6}"/>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B7A50B85-4745-8722-A7C8-117B688A681D}"/>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363778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99A887-7B3D-E5DB-EF67-906860AD8E04}"/>
              </a:ext>
            </a:extLst>
          </p:cNvPr>
          <p:cNvSpPr/>
          <p:nvPr/>
        </p:nvSpPr>
        <p:spPr>
          <a:xfrm>
            <a:off x="930442" y="2382253"/>
            <a:ext cx="10114547" cy="585534"/>
          </a:xfrm>
          <a:prstGeom prst="rect">
            <a:avLst/>
          </a:prstGeom>
          <a:solidFill>
            <a:srgbClr val="E2E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9" name="Content Placeholder 8"/>
          <p:cNvSpPr>
            <a:spLocks noGrp="1"/>
          </p:cNvSpPr>
          <p:nvPr>
            <p:ph idx="1"/>
          </p:nvPr>
        </p:nvSpPr>
        <p:spPr>
          <a:xfrm>
            <a:off x="432444" y="1267707"/>
            <a:ext cx="11254509" cy="4675893"/>
          </a:xfrm>
        </p:spPr>
        <p:txBody>
          <a:bodyPr>
            <a:noAutofit/>
          </a:bodyPr>
          <a:lstStyle/>
          <a:p>
            <a:pPr>
              <a:spcBef>
                <a:spcPts val="0"/>
              </a:spcBef>
              <a:spcAft>
                <a:spcPts val="600"/>
              </a:spcAft>
              <a:buFont typeface="Wingdings" panose="05000000000000000000" pitchFamily="2" charset="2"/>
              <a:buChar char="Ø"/>
              <a:defRPr/>
            </a:pPr>
            <a:r>
              <a:rPr lang="en-US" sz="2200" dirty="0">
                <a:effectLst/>
                <a:latin typeface="Garamond" panose="02020404030301010803" pitchFamily="18" charset="0"/>
                <a:ea typeface="Calibri" panose="020F0502020204030204" pitchFamily="34" charset="0"/>
                <a:cs typeface="Times New Roman" panose="02020603050405020304" pitchFamily="18" charset="0"/>
              </a:rPr>
              <a:t>Campaign for Fiscal Equity (CFE) lawsuit, 1993-2006</a:t>
            </a:r>
          </a:p>
          <a:p>
            <a:pPr lvl="1">
              <a:spcBef>
                <a:spcPts val="0"/>
              </a:spcBef>
              <a:spcAft>
                <a:spcPts val="600"/>
              </a:spcAft>
              <a:defRPr/>
            </a:pPr>
            <a:r>
              <a:rPr lang="en-US" sz="2200" dirty="0">
                <a:effectLst/>
                <a:latin typeface="Garamond" panose="02020404030301010803" pitchFamily="18" charset="0"/>
                <a:ea typeface="Calibri" panose="020F0502020204030204" pitchFamily="34" charset="0"/>
                <a:cs typeface="Times New Roman" panose="02020603050405020304" pitchFamily="18" charset="0"/>
              </a:rPr>
              <a:t>Asserted some New York City schoolchildren were being denied constitutional right to a sound basic education due to state’s system of education finance</a:t>
            </a:r>
          </a:p>
          <a:p>
            <a:pPr marL="457200" lvl="1" indent="0">
              <a:spcBef>
                <a:spcPts val="0"/>
              </a:spcBef>
              <a:spcAft>
                <a:spcPts val="600"/>
              </a:spcAft>
              <a:buNone/>
              <a:defRPr/>
            </a:pPr>
            <a:r>
              <a:rPr lang="en-US" sz="2200" dirty="0">
                <a:effectLst/>
                <a:latin typeface="Garamond" panose="02020404030301010803" pitchFamily="18" charset="0"/>
                <a:ea typeface="Calibri" panose="020F0502020204030204" pitchFamily="34" charset="0"/>
                <a:cs typeface="Times New Roman" panose="02020603050405020304" pitchFamily="18" charset="0"/>
              </a:rPr>
              <a:t>New York State Constitution, Article 11, Section 1:  “</a:t>
            </a:r>
            <a:r>
              <a:rPr lang="en-US" sz="2200" i="1" dirty="0">
                <a:effectLst/>
                <a:latin typeface="Garamond" panose="02020404030301010803" pitchFamily="18" charset="0"/>
                <a:ea typeface="Calibri" panose="020F0502020204030204" pitchFamily="34" charset="0"/>
                <a:cs typeface="Times New Roman" panose="02020603050405020304" pitchFamily="18" charset="0"/>
              </a:rPr>
              <a:t>The legislature shall provide for the support </a:t>
            </a:r>
            <a:br>
              <a:rPr lang="en-US" sz="2200" i="1" dirty="0">
                <a:effectLst/>
                <a:latin typeface="Garamond" panose="02020404030301010803" pitchFamily="18" charset="0"/>
                <a:ea typeface="Calibri" panose="020F0502020204030204" pitchFamily="34" charset="0"/>
                <a:cs typeface="Times New Roman" panose="02020603050405020304" pitchFamily="18" charset="0"/>
              </a:rPr>
            </a:br>
            <a:r>
              <a:rPr lang="en-US" sz="2200" i="1" dirty="0">
                <a:effectLst/>
                <a:latin typeface="Garamond" panose="02020404030301010803" pitchFamily="18" charset="0"/>
                <a:ea typeface="Calibri" panose="020F0502020204030204" pitchFamily="34" charset="0"/>
                <a:cs typeface="Times New Roman" panose="02020603050405020304" pitchFamily="18" charset="0"/>
              </a:rPr>
              <a:t>and maintenance of a system of free common schools, wherein all the children of this state </a:t>
            </a:r>
            <a:r>
              <a:rPr lang="en-US" sz="2200" i="1"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may be educated</a:t>
            </a:r>
            <a:r>
              <a:rPr lang="en-US" sz="22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a:t>
            </a:r>
          </a:p>
          <a:p>
            <a:pPr lvl="1">
              <a:spcBef>
                <a:spcPts val="0"/>
              </a:spcBef>
              <a:spcAft>
                <a:spcPts val="1800"/>
              </a:spcAft>
              <a:defRPr/>
            </a:pPr>
            <a:r>
              <a:rPr lang="en-US" sz="2200" dirty="0">
                <a:effectLst/>
                <a:latin typeface="Garamond" panose="02020404030301010803" pitchFamily="18" charset="0"/>
                <a:ea typeface="Calibri" panose="020F0502020204030204" pitchFamily="34" charset="0"/>
                <a:cs typeface="Times New Roman" panose="02020603050405020304" pitchFamily="18" charset="0"/>
              </a:rPr>
              <a:t>Led to Foundation Aid, but not formal part of court decision</a:t>
            </a:r>
            <a:endParaRPr lang="en-US" sz="2200" dirty="0">
              <a:latin typeface="Garamond" panose="02020404030301010803" pitchFamily="18" charset="0"/>
              <a:ea typeface="Calibri" panose="020F0502020204030204" pitchFamily="34" charset="0"/>
              <a:cs typeface="Times New Roman" panose="02020603050405020304" pitchFamily="18" charset="0"/>
            </a:endParaRPr>
          </a:p>
          <a:p>
            <a:pPr>
              <a:spcBef>
                <a:spcPts val="0"/>
              </a:spcBef>
              <a:spcAft>
                <a:spcPts val="1800"/>
              </a:spcAft>
              <a:buFont typeface="Wingdings" panose="05000000000000000000" pitchFamily="2" charset="2"/>
              <a:buChar char="Ø"/>
              <a:defRPr/>
            </a:pPr>
            <a:r>
              <a:rPr lang="en-US" sz="2200" dirty="0">
                <a:latin typeface="Garamond" panose="02020404030301010803" pitchFamily="18" charset="0"/>
                <a:ea typeface="Calibri" panose="020F0502020204030204" pitchFamily="34" charset="0"/>
                <a:cs typeface="Times New Roman" panose="02020603050405020304" pitchFamily="18" charset="0"/>
              </a:rPr>
              <a:t>Regents 2007-08 State Aid Proposal—extensive stakeholder input, nearly a consensus proposal</a:t>
            </a:r>
          </a:p>
          <a:p>
            <a:pPr>
              <a:spcBef>
                <a:spcPts val="0"/>
              </a:spcBef>
              <a:spcAft>
                <a:spcPts val="1800"/>
              </a:spcAft>
              <a:buFont typeface="Wingdings" panose="05000000000000000000" pitchFamily="2" charset="2"/>
              <a:buChar char="Ø"/>
              <a:defRPr/>
            </a:pPr>
            <a:r>
              <a:rPr lang="en-US" sz="2200" dirty="0">
                <a:effectLst/>
                <a:latin typeface="Garamond" panose="02020404030301010803" pitchFamily="18" charset="0"/>
                <a:ea typeface="Calibri" panose="020F0502020204030204" pitchFamily="34" charset="0"/>
                <a:cs typeface="Times New Roman" panose="02020603050405020304" pitchFamily="18" charset="0"/>
              </a:rPr>
              <a:t>Eliot Spitzer elected Governor in 2006:  proposed “Foundation Aid” in first Executive Budget—made a deviation from Regents proposal/stakeholder consensus (on special education funding). New formula replaced 17+ previously separate formulas and grants</a:t>
            </a:r>
          </a:p>
          <a:p>
            <a:pPr>
              <a:spcBef>
                <a:spcPts val="0"/>
              </a:spcBef>
              <a:spcAft>
                <a:spcPts val="1800"/>
              </a:spcAft>
              <a:buFont typeface="Wingdings" panose="05000000000000000000" pitchFamily="2" charset="2"/>
              <a:buChar char="Ø"/>
              <a:defRPr/>
            </a:pPr>
            <a:r>
              <a:rPr lang="en-US" sz="2200" dirty="0">
                <a:latin typeface="Garamond" panose="02020404030301010803" pitchFamily="18" charset="0"/>
                <a:ea typeface="Calibri" panose="020F0502020204030204" pitchFamily="34" charset="0"/>
                <a:cs typeface="Times New Roman" panose="02020603050405020304" pitchFamily="18" charset="0"/>
              </a:rPr>
              <a:t>Foundation Aid formula enacted as part of 2007-08 state budget; law called for full phase-in by 2010-11 (four years)</a:t>
            </a:r>
            <a:endParaRPr lang="en-US" sz="22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1315359"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spcBef>
                <a:spcPts val="0"/>
              </a:spcBef>
              <a:spcAft>
                <a:spcPts val="1800"/>
              </a:spcAft>
              <a:buFont typeface="Arial" panose="020B0604020202020204" pitchFamily="34" charset="0"/>
              <a:buNone/>
              <a:defRPr/>
            </a:pPr>
            <a:r>
              <a:rPr lang="en-US" sz="3200" b="1" dirty="0">
                <a:solidFill>
                  <a:srgbClr val="005295"/>
                </a:solidFill>
                <a:effectLst/>
                <a:latin typeface="+mn-lt"/>
                <a:ea typeface="Calibri" panose="020F0502020204030204" pitchFamily="34" charset="0"/>
                <a:cs typeface="Times New Roman" panose="02020603050405020304" pitchFamily="18" charset="0"/>
              </a:rPr>
              <a:t>Foundation Aid was not a typical state initiative</a:t>
            </a: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1254509"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19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22318-BB9F-27A1-74D6-C1788EB1B113}"/>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C45293C-E6B8-AC5B-6CDF-A40BC63E8E6F}"/>
              </a:ext>
            </a:extLst>
          </p:cNvPr>
          <p:cNvSpPr>
            <a:spLocks noGrp="1"/>
          </p:cNvSpPr>
          <p:nvPr>
            <p:ph idx="1"/>
          </p:nvPr>
        </p:nvSpPr>
        <p:spPr>
          <a:xfrm>
            <a:off x="457200" y="1209635"/>
            <a:ext cx="11191339" cy="4579006"/>
          </a:xfrm>
        </p:spPr>
        <p:txBody>
          <a:bodyPr>
            <a:noAutofit/>
          </a:bodyPr>
          <a:lstStyle/>
          <a:p>
            <a:pPr marL="0" indent="0">
              <a:lnSpc>
                <a:spcPct val="100000"/>
              </a:lnSpc>
              <a:spcBef>
                <a:spcPts val="0"/>
              </a:spcBef>
              <a:buNone/>
            </a:pPr>
            <a:r>
              <a:rPr lang="en-US" sz="1800" b="1" dirty="0">
                <a:ea typeface="Calibri" panose="020F0502020204030204" pitchFamily="34" charset="0"/>
                <a:cs typeface="Calibri" panose="020F0502020204030204" pitchFamily="34" charset="0"/>
              </a:rPr>
              <a:t>Common Criticisms: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.650 IWI minimum overstates ability to pay of very poor districts (nearly ½ of districts have an IWI &lt;.650).</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When the Foundation Aid formula was enacted, there was no property tax cap – an increase in property wealth could cause a district to lose Foundation Aid but the tax cap might not allow that district to realize offsetting local revenue without seeking and gaining a tax cap over-ride.</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There are significant lags in the property wealth and income data.</a:t>
            </a:r>
          </a:p>
          <a:p>
            <a:pPr marL="0" indent="0">
              <a:lnSpc>
                <a:spcPct val="100000"/>
              </a:lnSpc>
              <a:spcBef>
                <a:spcPts val="0"/>
              </a:spcBef>
              <a:spcAft>
                <a:spcPts val="600"/>
              </a:spcAft>
              <a:buNone/>
            </a:pPr>
            <a:r>
              <a:rPr lang="en-US" sz="1800" b="1" dirty="0">
                <a:ea typeface="Calibri" panose="020F0502020204030204" pitchFamily="34" charset="0"/>
                <a:cs typeface="Calibri" panose="020F0502020204030204" pitchFamily="34" charset="0"/>
              </a:rPr>
              <a:t>Report Recommendations: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Remove .650 IWI floor and raise IWI ceiling to 3.000</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Calculate income per capita of 5-17 year-olds in district, rather than per public school pupil—latter arguably overstates ability to pay in districts with many nonpublic students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Allow districts to use most favorable of three blends of property  and income – current 50%/50%, or 70% property/30% income, or 30% property/70% income</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Replace four-tier State Sharing Ratio calculation</a:t>
            </a:r>
          </a:p>
          <a:p>
            <a:pPr>
              <a:lnSpc>
                <a:spcPct val="100000"/>
              </a:lnSpc>
              <a:spcBef>
                <a:spcPts val="0"/>
              </a:spcBef>
              <a:spcAft>
                <a:spcPts val="1200"/>
              </a:spcAft>
              <a:buFont typeface="Wingdings" panose="05000000000000000000" pitchFamily="2" charset="2"/>
              <a:buChar char="Ø"/>
            </a:pPr>
            <a:endParaRPr lang="en-US" sz="2400" dirty="0"/>
          </a:p>
        </p:txBody>
      </p:sp>
      <p:sp>
        <p:nvSpPr>
          <p:cNvPr id="9221" name="Slide Number Placeholder 1">
            <a:extLst>
              <a:ext uri="{FF2B5EF4-FFF2-40B4-BE49-F238E27FC236}">
                <a16:creationId xmlns:a16="http://schemas.microsoft.com/office/drawing/2014/main" id="{A2263BC5-3D95-B8AF-2D5A-3C8F1189A0C9}"/>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30</a:t>
            </a:fld>
            <a:endParaRPr lang="en-US" sz="1600" b="1" dirty="0">
              <a:solidFill>
                <a:srgbClr val="005295"/>
              </a:solidFill>
            </a:endParaRPr>
          </a:p>
        </p:txBody>
      </p:sp>
      <p:sp>
        <p:nvSpPr>
          <p:cNvPr id="2" name="Title 3">
            <a:extLst>
              <a:ext uri="{FF2B5EF4-FFF2-40B4-BE49-F238E27FC236}">
                <a16:creationId xmlns:a16="http://schemas.microsoft.com/office/drawing/2014/main" id="{9170711D-7419-D771-E795-3B10447A5784}"/>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Expected Local Contribution, continued…	</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093C4A0B-5670-313B-A043-F2CD17827D3F}"/>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18302CA7-A13F-F1FF-4B83-64454211ABBA}"/>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19630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383F6-B365-AB9D-6CE9-9A6E4023680E}"/>
            </a:ext>
          </a:extLst>
        </p:cNvPr>
        <p:cNvGrpSpPr/>
        <p:nvPr/>
      </p:nvGrpSpPr>
      <p:grpSpPr>
        <a:xfrm>
          <a:off x="0" y="0"/>
          <a:ext cx="0" cy="0"/>
          <a:chOff x="0" y="0"/>
          <a:chExt cx="0" cy="0"/>
        </a:xfrm>
      </p:grpSpPr>
      <p:pic>
        <p:nvPicPr>
          <p:cNvPr id="8" name="Picture 7" descr="A graph with numbers and lines&#10;&#10;Description automatically generated">
            <a:extLst>
              <a:ext uri="{FF2B5EF4-FFF2-40B4-BE49-F238E27FC236}">
                <a16:creationId xmlns:a16="http://schemas.microsoft.com/office/drawing/2014/main" id="{03DF6014-04EE-0438-0E50-1966D0AA2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139" y="1257443"/>
            <a:ext cx="7964011" cy="5353797"/>
          </a:xfrm>
          <a:prstGeom prst="rect">
            <a:avLst/>
          </a:prstGeom>
        </p:spPr>
      </p:pic>
      <p:sp>
        <p:nvSpPr>
          <p:cNvPr id="9221" name="Slide Number Placeholder 1">
            <a:extLst>
              <a:ext uri="{FF2B5EF4-FFF2-40B4-BE49-F238E27FC236}">
                <a16:creationId xmlns:a16="http://schemas.microsoft.com/office/drawing/2014/main" id="{334F6423-449D-7579-D8A2-DDA272681AA1}"/>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31</a:t>
            </a:fld>
            <a:endParaRPr lang="en-US" sz="1600" b="1" dirty="0">
              <a:solidFill>
                <a:srgbClr val="005295"/>
              </a:solidFill>
            </a:endParaRPr>
          </a:p>
        </p:txBody>
      </p:sp>
      <p:sp>
        <p:nvSpPr>
          <p:cNvPr id="2" name="Title 3">
            <a:extLst>
              <a:ext uri="{FF2B5EF4-FFF2-40B4-BE49-F238E27FC236}">
                <a16:creationId xmlns:a16="http://schemas.microsoft.com/office/drawing/2014/main" id="{1BBB6659-9BCD-BFCB-2329-839506F911B4}"/>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Expected Local Contribution, continued…	</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9BE54334-E8E6-358A-593D-C682BA1CA001}"/>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01A5B609-3541-A14A-C0BC-D75240FD9443}"/>
              </a:ext>
            </a:extLst>
          </p:cNvPr>
          <p:cNvPicPr>
            <a:picLocks noChangeArrowheads="1"/>
          </p:cNvPicPr>
          <p:nvPr/>
        </p:nvPicPr>
        <p:blipFill>
          <a:blip r:embed="rId4" cstate="print"/>
          <a:srcRect/>
          <a:stretch>
            <a:fillRect/>
          </a:stretch>
        </p:blipFill>
        <p:spPr bwMode="auto">
          <a:xfrm>
            <a:off x="294543" y="5808096"/>
            <a:ext cx="1087313" cy="913379"/>
          </a:xfrm>
          <a:prstGeom prst="rect">
            <a:avLst/>
          </a:prstGeom>
          <a:noFill/>
          <a:ln w="9525">
            <a:noFill/>
            <a:miter lim="800000"/>
            <a:headEnd/>
            <a:tailEnd/>
          </a:ln>
        </p:spPr>
      </p:pic>
      <p:cxnSp>
        <p:nvCxnSpPr>
          <p:cNvPr id="11" name="Straight Connector 10">
            <a:extLst>
              <a:ext uri="{FF2B5EF4-FFF2-40B4-BE49-F238E27FC236}">
                <a16:creationId xmlns:a16="http://schemas.microsoft.com/office/drawing/2014/main" id="{CF509551-6AE7-7F4C-921B-A2662CCF74AD}"/>
              </a:ext>
            </a:extLst>
          </p:cNvPr>
          <p:cNvCxnSpPr>
            <a:cxnSpLocks/>
          </p:cNvCxnSpPr>
          <p:nvPr/>
        </p:nvCxnSpPr>
        <p:spPr>
          <a:xfrm>
            <a:off x="5158310" y="1795355"/>
            <a:ext cx="2777137" cy="3451954"/>
          </a:xfrm>
          <a:prstGeom prst="line">
            <a:avLst/>
          </a:prstGeom>
          <a:ln w="444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AE2404F-22CE-A737-9219-6EDA8C9386A5}"/>
              </a:ext>
            </a:extLst>
          </p:cNvPr>
          <p:cNvSpPr txBox="1"/>
          <p:nvPr/>
        </p:nvSpPr>
        <p:spPr>
          <a:xfrm>
            <a:off x="8378962" y="2517802"/>
            <a:ext cx="2777137" cy="369332"/>
          </a:xfrm>
          <a:prstGeom prst="rect">
            <a:avLst/>
          </a:prstGeom>
          <a:solidFill>
            <a:schemeClr val="tx2">
              <a:lumMod val="20000"/>
              <a:lumOff val="80000"/>
            </a:schemeClr>
          </a:solidFill>
        </p:spPr>
        <p:txBody>
          <a:bodyPr wrap="square" rtlCol="0">
            <a:spAutoFit/>
          </a:bodyPr>
          <a:lstStyle/>
          <a:p>
            <a:r>
              <a:rPr lang="en-US" b="1" dirty="0">
                <a:solidFill>
                  <a:srgbClr val="005295"/>
                </a:solidFill>
              </a:rPr>
              <a:t>Current State Sharing Ratio</a:t>
            </a:r>
          </a:p>
        </p:txBody>
      </p:sp>
      <p:sp>
        <p:nvSpPr>
          <p:cNvPr id="25" name="TextBox 24">
            <a:extLst>
              <a:ext uri="{FF2B5EF4-FFF2-40B4-BE49-F238E27FC236}">
                <a16:creationId xmlns:a16="http://schemas.microsoft.com/office/drawing/2014/main" id="{7E1E76CB-4123-181C-B40A-F1996DC372EB}"/>
              </a:ext>
            </a:extLst>
          </p:cNvPr>
          <p:cNvSpPr txBox="1"/>
          <p:nvPr/>
        </p:nvSpPr>
        <p:spPr>
          <a:xfrm>
            <a:off x="4949640" y="4167663"/>
            <a:ext cx="1575474" cy="646331"/>
          </a:xfrm>
          <a:prstGeom prst="rect">
            <a:avLst/>
          </a:prstGeom>
          <a:solidFill>
            <a:schemeClr val="tx2">
              <a:lumMod val="20000"/>
              <a:lumOff val="80000"/>
            </a:schemeClr>
          </a:solidFill>
        </p:spPr>
        <p:txBody>
          <a:bodyPr wrap="square" rtlCol="0">
            <a:spAutoFit/>
          </a:bodyPr>
          <a:lstStyle/>
          <a:p>
            <a:pPr algn="ctr"/>
            <a:r>
              <a:rPr lang="en-US" b="1" dirty="0">
                <a:solidFill>
                  <a:srgbClr val="005295"/>
                </a:solidFill>
              </a:rPr>
              <a:t>Old Operating</a:t>
            </a:r>
          </a:p>
          <a:p>
            <a:pPr algn="ctr"/>
            <a:r>
              <a:rPr lang="en-US" b="1" dirty="0">
                <a:solidFill>
                  <a:srgbClr val="005295"/>
                </a:solidFill>
              </a:rPr>
              <a:t> Aid Ratio</a:t>
            </a:r>
          </a:p>
        </p:txBody>
      </p:sp>
      <p:sp>
        <p:nvSpPr>
          <p:cNvPr id="5" name="TextBox 4">
            <a:extLst>
              <a:ext uri="{FF2B5EF4-FFF2-40B4-BE49-F238E27FC236}">
                <a16:creationId xmlns:a16="http://schemas.microsoft.com/office/drawing/2014/main" id="{E51AD9B1-EC03-FA1A-B9A4-8031A70DCD59}"/>
              </a:ext>
            </a:extLst>
          </p:cNvPr>
          <p:cNvSpPr txBox="1"/>
          <p:nvPr/>
        </p:nvSpPr>
        <p:spPr>
          <a:xfrm>
            <a:off x="457200" y="2228671"/>
            <a:ext cx="3216853" cy="2585323"/>
          </a:xfrm>
          <a:prstGeom prst="rect">
            <a:avLst/>
          </a:prstGeom>
          <a:noFill/>
        </p:spPr>
        <p:txBody>
          <a:bodyPr wrap="square" rtlCol="0">
            <a:spAutoFit/>
          </a:bodyPr>
          <a:lstStyle/>
          <a:p>
            <a:r>
              <a:rPr lang="en-US" dirty="0">
                <a:latin typeface="Book Antiqua" panose="02040602050305030304" pitchFamily="18" charset="0"/>
              </a:rPr>
              <a:t>Allowing choice of property/income blends should </a:t>
            </a:r>
            <a:r>
              <a:rPr lang="en-US" dirty="0">
                <a:effectLst>
                  <a:outerShdw blurRad="38100" dist="38100" dir="2700000" algn="tl">
                    <a:srgbClr val="000000">
                      <a:alpha val="43137"/>
                    </a:srgbClr>
                  </a:outerShdw>
                </a:effectLst>
                <a:latin typeface="Book Antiqua" panose="02040602050305030304" pitchFamily="18" charset="0"/>
              </a:rPr>
              <a:t>help</a:t>
            </a:r>
            <a:r>
              <a:rPr lang="en-US" dirty="0">
                <a:latin typeface="Book Antiqua" panose="02040602050305030304" pitchFamily="18" charset="0"/>
              </a:rPr>
              <a:t> virtually every district.</a:t>
            </a:r>
          </a:p>
          <a:p>
            <a:endParaRPr lang="en-US" dirty="0">
              <a:latin typeface="Book Antiqua" panose="02040602050305030304" pitchFamily="18" charset="0"/>
            </a:endParaRPr>
          </a:p>
          <a:p>
            <a:r>
              <a:rPr lang="en-US" dirty="0">
                <a:latin typeface="Book Antiqua" panose="02040602050305030304" pitchFamily="18" charset="0"/>
              </a:rPr>
              <a:t>Flattening or smoothing slope in State Sharing Ratio could </a:t>
            </a:r>
            <a:r>
              <a:rPr lang="en-US" dirty="0">
                <a:effectLst>
                  <a:outerShdw blurRad="38100" dist="38100" dir="2700000" algn="tl">
                    <a:srgbClr val="000000">
                      <a:alpha val="43137"/>
                    </a:srgbClr>
                  </a:outerShdw>
                </a:effectLst>
                <a:latin typeface="Book Antiqua" panose="02040602050305030304" pitchFamily="18" charset="0"/>
              </a:rPr>
              <a:t>reduce</a:t>
            </a:r>
            <a:r>
              <a:rPr lang="en-US" dirty="0">
                <a:latin typeface="Book Antiqua" panose="02040602050305030304" pitchFamily="18" charset="0"/>
              </a:rPr>
              <a:t> aid for some districts.</a:t>
            </a:r>
          </a:p>
        </p:txBody>
      </p:sp>
      <p:sp>
        <p:nvSpPr>
          <p:cNvPr id="22" name="Freeform: Shape 21">
            <a:extLst>
              <a:ext uri="{FF2B5EF4-FFF2-40B4-BE49-F238E27FC236}">
                <a16:creationId xmlns:a16="http://schemas.microsoft.com/office/drawing/2014/main" id="{D2A76350-F1F8-AFB7-048B-F52060FE56B0}"/>
              </a:ext>
            </a:extLst>
          </p:cNvPr>
          <p:cNvSpPr/>
          <p:nvPr/>
        </p:nvSpPr>
        <p:spPr>
          <a:xfrm>
            <a:off x="5052654" y="2301074"/>
            <a:ext cx="574423" cy="1838848"/>
          </a:xfrm>
          <a:custGeom>
            <a:avLst/>
            <a:gdLst>
              <a:gd name="connsiteX0" fmla="*/ 574423 w 574423"/>
              <a:gd name="connsiteY0" fmla="*/ 1738365 h 1738365"/>
              <a:gd name="connsiteX1" fmla="*/ 1667 w 574423"/>
              <a:gd name="connsiteY1" fmla="*/ 1105319 h 1738365"/>
              <a:gd name="connsiteX2" fmla="*/ 433746 w 574423"/>
              <a:gd name="connsiteY2" fmla="*/ 0 h 1738365"/>
            </a:gdLst>
            <a:ahLst/>
            <a:cxnLst>
              <a:cxn ang="0">
                <a:pos x="connsiteX0" y="connsiteY0"/>
              </a:cxn>
              <a:cxn ang="0">
                <a:pos x="connsiteX1" y="connsiteY1"/>
              </a:cxn>
              <a:cxn ang="0">
                <a:pos x="connsiteX2" y="connsiteY2"/>
              </a:cxn>
            </a:cxnLst>
            <a:rect l="l" t="t" r="r" b="b"/>
            <a:pathLst>
              <a:path w="574423" h="1738365">
                <a:moveTo>
                  <a:pt x="574423" y="1738365"/>
                </a:moveTo>
                <a:cubicBezTo>
                  <a:pt x="299768" y="1566705"/>
                  <a:pt x="25113" y="1395046"/>
                  <a:pt x="1667" y="1105319"/>
                </a:cubicBezTo>
                <a:cubicBezTo>
                  <a:pt x="-21779" y="815592"/>
                  <a:pt x="205983" y="407796"/>
                  <a:pt x="433746" y="0"/>
                </a:cubicBezTo>
              </a:path>
            </a:pathLst>
          </a:custGeom>
          <a:noFill/>
          <a:ln w="22225">
            <a:solidFill>
              <a:srgbClr val="005295"/>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05378F-C012-4684-85FB-65A255D69985}"/>
              </a:ext>
            </a:extLst>
          </p:cNvPr>
          <p:cNvSpPr/>
          <p:nvPr/>
        </p:nvSpPr>
        <p:spPr>
          <a:xfrm>
            <a:off x="6040448" y="2517802"/>
            <a:ext cx="2308370" cy="213475"/>
          </a:xfrm>
          <a:custGeom>
            <a:avLst/>
            <a:gdLst>
              <a:gd name="connsiteX0" fmla="*/ 2230734 w 2230734"/>
              <a:gd name="connsiteY0" fmla="*/ 160774 h 160774"/>
              <a:gd name="connsiteX1" fmla="*/ 562707 w 2230734"/>
              <a:gd name="connsiteY1" fmla="*/ 60290 h 160774"/>
              <a:gd name="connsiteX2" fmla="*/ 0 w 2230734"/>
              <a:gd name="connsiteY2" fmla="*/ 0 h 160774"/>
            </a:gdLst>
            <a:ahLst/>
            <a:cxnLst>
              <a:cxn ang="0">
                <a:pos x="connsiteX0" y="connsiteY0"/>
              </a:cxn>
              <a:cxn ang="0">
                <a:pos x="connsiteX1" y="connsiteY1"/>
              </a:cxn>
              <a:cxn ang="0">
                <a:pos x="connsiteX2" y="connsiteY2"/>
              </a:cxn>
            </a:cxnLst>
            <a:rect l="l" t="t" r="r" b="b"/>
            <a:pathLst>
              <a:path w="2230734" h="160774">
                <a:moveTo>
                  <a:pt x="2230734" y="160774"/>
                </a:moveTo>
                <a:lnTo>
                  <a:pt x="562707" y="60290"/>
                </a:lnTo>
                <a:cubicBezTo>
                  <a:pt x="190918" y="33494"/>
                  <a:pt x="95459" y="16747"/>
                  <a:pt x="0" y="0"/>
                </a:cubicBezTo>
              </a:path>
            </a:pathLst>
          </a:custGeom>
          <a:noFill/>
          <a:ln w="22225">
            <a:solidFill>
              <a:srgbClr val="005295"/>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65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2"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D98AB-B880-DCF8-9F99-98BF7EAA5D86}"/>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D169EE7-EEEC-21DF-B49A-A32A7FA26C28}"/>
              </a:ext>
            </a:extLst>
          </p:cNvPr>
          <p:cNvSpPr>
            <a:spLocks noGrp="1"/>
          </p:cNvSpPr>
          <p:nvPr>
            <p:ph idx="1"/>
          </p:nvPr>
        </p:nvSpPr>
        <p:spPr>
          <a:xfrm>
            <a:off x="457200" y="1209635"/>
            <a:ext cx="11191339" cy="4579006"/>
          </a:xfrm>
        </p:spPr>
        <p:txBody>
          <a:bodyPr>
            <a:noAutofit/>
          </a:bodyPr>
          <a:lstStyle/>
          <a:p>
            <a:pPr marL="0" indent="0">
              <a:lnSpc>
                <a:spcPct val="100000"/>
              </a:lnSpc>
              <a:spcBef>
                <a:spcPts val="0"/>
              </a:spcBef>
              <a:buNone/>
            </a:pPr>
            <a:r>
              <a:rPr lang="en-US" sz="1800" b="1" dirty="0">
                <a:ea typeface="Calibri" panose="020F0502020204030204" pitchFamily="34" charset="0"/>
                <a:cs typeface="Calibri" panose="020F0502020204030204" pitchFamily="34" charset="0"/>
              </a:rPr>
              <a:t>Explanation:  </a:t>
            </a:r>
            <a:endParaRPr lang="en-US" sz="1800" dirty="0">
              <a:effectLst/>
              <a:latin typeface="Book Antiqua" panose="02040602050305030304" pitchFamily="18" charset="0"/>
            </a:endParaRP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Based on Average Daily Membership (enrollment), with weightings for students in special education (1.41), declassified from special education (.50), and summer school (.12).</a:t>
            </a: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“Selected” refers to fact that districts may use the greater of TAFPU for 2024-25 or the average of 2023-24 and 2024-25 TAFPU—provides some cushioning against declines pupil counts</a:t>
            </a:r>
          </a:p>
          <a:p>
            <a:pPr marL="0" indent="0">
              <a:lnSpc>
                <a:spcPct val="100000"/>
              </a:lnSpc>
              <a:spcBef>
                <a:spcPts val="0"/>
              </a:spcBef>
              <a:buNone/>
            </a:pPr>
            <a:r>
              <a:rPr lang="en-US" sz="1800" b="1" dirty="0">
                <a:ea typeface="Calibri" panose="020F0502020204030204" pitchFamily="34" charset="0"/>
                <a:cs typeface="Calibri" panose="020F0502020204030204" pitchFamily="34" charset="0"/>
              </a:rPr>
              <a:t>Common Criticisms: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Reflecting consensus among stakeholders, 2007-08 Regents State Aid Proposal </a:t>
            </a:r>
            <a:r>
              <a:rPr lang="en-US" sz="18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did not propose </a:t>
            </a:r>
            <a:r>
              <a:rPr lang="en-US" sz="1800" dirty="0">
                <a:latin typeface="Book Antiqua" panose="02040602050305030304" pitchFamily="18" charset="0"/>
                <a:ea typeface="Calibri" panose="020F0502020204030204" pitchFamily="34" charset="0"/>
                <a:cs typeface="Calibri" panose="020F0502020204030204" pitchFamily="34" charset="0"/>
              </a:rPr>
              <a:t>consolidating into Foundation Aid what was then the largest special education aid formula—consolidation of that special education aid formula into Foundation Aid was proposed by Governor Spitzer and included in the enacted budget.</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The uniform 1.41 weighting for all special education students should be replaced by weightings which vary based on level of service—as was the case with the prior formula.</a:t>
            </a:r>
            <a:endParaRPr lang="en-US" sz="2400" dirty="0"/>
          </a:p>
        </p:txBody>
      </p:sp>
      <p:sp>
        <p:nvSpPr>
          <p:cNvPr id="9221" name="Slide Number Placeholder 1">
            <a:extLst>
              <a:ext uri="{FF2B5EF4-FFF2-40B4-BE49-F238E27FC236}">
                <a16:creationId xmlns:a16="http://schemas.microsoft.com/office/drawing/2014/main" id="{2A269C8A-DA22-B70B-5A95-E5045091659E}"/>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32</a:t>
            </a:fld>
            <a:endParaRPr lang="en-US" sz="1600" b="1" dirty="0">
              <a:solidFill>
                <a:srgbClr val="005295"/>
              </a:solidFill>
            </a:endParaRPr>
          </a:p>
        </p:txBody>
      </p:sp>
      <p:sp>
        <p:nvSpPr>
          <p:cNvPr id="2" name="Title 3">
            <a:extLst>
              <a:ext uri="{FF2B5EF4-FFF2-40B4-BE49-F238E27FC236}">
                <a16:creationId xmlns:a16="http://schemas.microsoft.com/office/drawing/2014/main" id="{FCC110B7-F566-012B-F881-5AD168B68DE9}"/>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Selected TAFPU (weighted pupil count)</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D8B79892-D561-AE2C-6C8F-135AA0DB9FAB}"/>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7BCC6758-1347-5D71-C6BC-DD8A07E91AD4}"/>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3775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A627B-4979-27AB-D31D-50F205642B46}"/>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434CCB2-6622-042A-030B-C158238BEB11}"/>
              </a:ext>
            </a:extLst>
          </p:cNvPr>
          <p:cNvSpPr>
            <a:spLocks noGrp="1"/>
          </p:cNvSpPr>
          <p:nvPr>
            <p:ph idx="1"/>
          </p:nvPr>
        </p:nvSpPr>
        <p:spPr>
          <a:xfrm>
            <a:off x="457200" y="1209635"/>
            <a:ext cx="11191339" cy="4579006"/>
          </a:xfrm>
        </p:spPr>
        <p:txBody>
          <a:bodyPr>
            <a:noAutofit/>
          </a:bodyPr>
          <a:lstStyle/>
          <a:p>
            <a:pPr marL="0" indent="0">
              <a:lnSpc>
                <a:spcPct val="100000"/>
              </a:lnSpc>
              <a:spcBef>
                <a:spcPts val="0"/>
              </a:spcBef>
              <a:spcAft>
                <a:spcPts val="600"/>
              </a:spcAft>
              <a:buNone/>
            </a:pPr>
            <a:r>
              <a:rPr lang="en-US" sz="1800" b="1" dirty="0">
                <a:ea typeface="Calibri" panose="020F0502020204030204" pitchFamily="34" charset="0"/>
                <a:cs typeface="Calibri" panose="020F0502020204030204" pitchFamily="34" charset="0"/>
              </a:rPr>
              <a:t>Report Recommendations: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Remove the special education weightings from the Foundation Aid formula; re-establish Public Excess Cost Aid as a separate categorical aid formula.</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Replace uniform 1.41 weighting with variable weightings based on extent of special education services.</a:t>
            </a:r>
            <a:endParaRPr lang="en-US" sz="2400" dirty="0"/>
          </a:p>
        </p:txBody>
      </p:sp>
      <p:sp>
        <p:nvSpPr>
          <p:cNvPr id="9221" name="Slide Number Placeholder 1">
            <a:extLst>
              <a:ext uri="{FF2B5EF4-FFF2-40B4-BE49-F238E27FC236}">
                <a16:creationId xmlns:a16="http://schemas.microsoft.com/office/drawing/2014/main" id="{36D28ED4-6D1B-4F49-9FCF-5204CFA5094C}"/>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33</a:t>
            </a:fld>
            <a:endParaRPr lang="en-US" sz="1600" b="1" dirty="0">
              <a:solidFill>
                <a:srgbClr val="005295"/>
              </a:solidFill>
            </a:endParaRPr>
          </a:p>
        </p:txBody>
      </p:sp>
      <p:sp>
        <p:nvSpPr>
          <p:cNvPr id="2" name="Title 3">
            <a:extLst>
              <a:ext uri="{FF2B5EF4-FFF2-40B4-BE49-F238E27FC236}">
                <a16:creationId xmlns:a16="http://schemas.microsoft.com/office/drawing/2014/main" id="{643531DE-781E-C515-9D2F-F71FFAF58E8B}"/>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Selected TAFPU (weighted pupil count)</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BE6C3934-D84B-E240-631F-04FD22F99520}"/>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DCC16FEF-EBC8-9709-6F43-56D693F8FEB6}"/>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33725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AC39-D994-1376-6C9F-53BECB3C08E4}"/>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213D41DD-0990-33E2-A3AF-F4C883C6B52B}"/>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34</a:t>
            </a:fld>
            <a:endParaRPr lang="en-US" sz="1600" b="1" dirty="0">
              <a:solidFill>
                <a:srgbClr val="005295"/>
              </a:solidFill>
            </a:endParaRPr>
          </a:p>
        </p:txBody>
      </p:sp>
      <p:sp>
        <p:nvSpPr>
          <p:cNvPr id="2" name="Title 3">
            <a:extLst>
              <a:ext uri="{FF2B5EF4-FFF2-40B4-BE49-F238E27FC236}">
                <a16:creationId xmlns:a16="http://schemas.microsoft.com/office/drawing/2014/main" id="{EA49C022-C41A-08A9-6871-D7467FAD7640}"/>
              </a:ext>
            </a:extLst>
          </p:cNvPr>
          <p:cNvSpPr txBox="1">
            <a:spLocks/>
          </p:cNvSpPr>
          <p:nvPr/>
        </p:nvSpPr>
        <p:spPr>
          <a:xfrm>
            <a:off x="385216" y="181112"/>
            <a:ext cx="10515600" cy="9380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Save-Harmless Recommendations: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EAA84FDD-D16F-E7BC-5A5D-413C82319A5E}"/>
              </a:ext>
            </a:extLst>
          </p:cNvPr>
          <p:cNvCxnSpPr>
            <a:cxnSpLocks/>
          </p:cNvCxnSpPr>
          <p:nvPr/>
        </p:nvCxnSpPr>
        <p:spPr>
          <a:xfrm>
            <a:off x="457200" y="1143000"/>
            <a:ext cx="11197388"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F696F294-A90B-DF8D-CBF2-A528973089BD}"/>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TextBox 6">
            <a:extLst>
              <a:ext uri="{FF2B5EF4-FFF2-40B4-BE49-F238E27FC236}">
                <a16:creationId xmlns:a16="http://schemas.microsoft.com/office/drawing/2014/main" id="{E6BA6EBB-E0AF-CFE5-6FB2-514868ADA031}"/>
              </a:ext>
            </a:extLst>
          </p:cNvPr>
          <p:cNvSpPr txBox="1"/>
          <p:nvPr/>
        </p:nvSpPr>
        <p:spPr>
          <a:xfrm>
            <a:off x="457200" y="1283420"/>
            <a:ext cx="11197388" cy="4548489"/>
          </a:xfrm>
          <a:prstGeom prst="rect">
            <a:avLst/>
          </a:prstGeom>
          <a:noFill/>
        </p:spPr>
        <p:txBody>
          <a:bodyPr wrap="square">
            <a:spAutoFit/>
          </a:bodyPr>
          <a:lstStyle/>
          <a:p>
            <a:pPr>
              <a:lnSpc>
                <a:spcPct val="90000"/>
              </a:lnSpc>
              <a:spcAft>
                <a:spcPts val="1200"/>
              </a:spcAft>
            </a:pPr>
            <a:r>
              <a:rPr lang="en-US" sz="1900" dirty="0">
                <a:effectLst/>
                <a:latin typeface="Garamond" panose="02020404030301010803" pitchFamily="18" charset="0"/>
                <a:ea typeface="Calibri" panose="020F0502020204030204" pitchFamily="34" charset="0"/>
              </a:rPr>
              <a:t>“Once revisions and updates have been made to the Foundation Aid formula:</a:t>
            </a:r>
          </a:p>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Establish a per-pupil local income and property wealth threshold above which districts would not be eligible for full Save Harmless aid payments. Similarly, establish an enrollment-loss threshold at which school districts would face reductions in Save Harmless allocations. Reinvest these funds in lower-wealth districts experiencing enrollment growth.</a:t>
            </a:r>
          </a:p>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Require districts retaining more than 10 percent of their budget as a year-end balance to apply the excess as an offset to Save Harmless allocations.</a:t>
            </a:r>
          </a:p>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Require districts with a 10-year reduction in total student enrollment of 15 percent or more and year-end fund balances of greater than 4 percent to apply the excess balance as an offset against Save Harmless payments.</a:t>
            </a:r>
          </a:p>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Enact elements of the Save Harmless modifications proposed in the 2024-25 executive budget, such as a cap on the size of Save Harmless aid reduction any district would face and a progressive local wealth-based schedule that varies the size of such reductions.</a:t>
            </a:r>
          </a:p>
          <a:p>
            <a:pPr>
              <a:lnSpc>
                <a:spcPct val="90000"/>
              </a:lnSpc>
              <a:spcAft>
                <a:spcPts val="1200"/>
              </a:spcAft>
            </a:pPr>
            <a:r>
              <a:rPr lang="en-US" sz="1900" dirty="0">
                <a:effectLst/>
                <a:latin typeface="Garamond" panose="02020404030301010803" pitchFamily="18" charset="0"/>
                <a:ea typeface="Calibri" panose="020F0502020204030204" pitchFamily="34" charset="0"/>
              </a:rPr>
              <a:t>Policymakers could establish a three- or five-year ‘phase-out schedule’ for any planned reductions in Save Harmless allocations.”</a:t>
            </a:r>
          </a:p>
        </p:txBody>
      </p:sp>
      <p:sp>
        <p:nvSpPr>
          <p:cNvPr id="5" name="Rectangle 4">
            <a:extLst>
              <a:ext uri="{FF2B5EF4-FFF2-40B4-BE49-F238E27FC236}">
                <a16:creationId xmlns:a16="http://schemas.microsoft.com/office/drawing/2014/main" id="{748D29C2-85AF-058A-CD8D-1EE1DDF1C04A}"/>
              </a:ext>
            </a:extLst>
          </p:cNvPr>
          <p:cNvSpPr/>
          <p:nvPr/>
        </p:nvSpPr>
        <p:spPr>
          <a:xfrm>
            <a:off x="457200" y="1283420"/>
            <a:ext cx="7501095" cy="384591"/>
          </a:xfrm>
          <a:prstGeom prst="rect">
            <a:avLst/>
          </a:prstGeom>
          <a:solidFill>
            <a:srgbClr val="FFC000">
              <a:alpha val="10000"/>
            </a:srgbClr>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91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4E22F-6DA4-3C10-EBCA-DC1E002B10DB}"/>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73A0475A-FCCD-32E5-E705-F6CA34B93000}"/>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35</a:t>
            </a:fld>
            <a:endParaRPr lang="en-US" sz="1600" b="1" dirty="0">
              <a:solidFill>
                <a:srgbClr val="005295"/>
              </a:solidFill>
            </a:endParaRPr>
          </a:p>
        </p:txBody>
      </p:sp>
      <p:sp>
        <p:nvSpPr>
          <p:cNvPr id="2" name="Title 3">
            <a:extLst>
              <a:ext uri="{FF2B5EF4-FFF2-40B4-BE49-F238E27FC236}">
                <a16:creationId xmlns:a16="http://schemas.microsoft.com/office/drawing/2014/main" id="{54CD634E-CC06-FD16-A29D-355F1735B3A1}"/>
              </a:ext>
            </a:extLst>
          </p:cNvPr>
          <p:cNvSpPr txBox="1">
            <a:spLocks/>
          </p:cNvSpPr>
          <p:nvPr/>
        </p:nvSpPr>
        <p:spPr>
          <a:xfrm>
            <a:off x="385216" y="181112"/>
            <a:ext cx="10515600" cy="9380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Other Recommendations: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C998C703-AF2A-5B0F-0822-176A9A80D58D}"/>
              </a:ext>
            </a:extLst>
          </p:cNvPr>
          <p:cNvCxnSpPr>
            <a:cxnSpLocks/>
          </p:cNvCxnSpPr>
          <p:nvPr/>
        </p:nvCxnSpPr>
        <p:spPr>
          <a:xfrm>
            <a:off x="457200" y="1143000"/>
            <a:ext cx="11197388"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01772C99-3E47-EE48-3C71-71D7C3B24D0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TextBox 6">
            <a:extLst>
              <a:ext uri="{FF2B5EF4-FFF2-40B4-BE49-F238E27FC236}">
                <a16:creationId xmlns:a16="http://schemas.microsoft.com/office/drawing/2014/main" id="{03E391CD-8864-B2DD-8527-1050BD60F49A}"/>
              </a:ext>
            </a:extLst>
          </p:cNvPr>
          <p:cNvSpPr txBox="1"/>
          <p:nvPr/>
        </p:nvSpPr>
        <p:spPr>
          <a:xfrm>
            <a:off x="457200" y="1283420"/>
            <a:ext cx="11197388" cy="4439229"/>
          </a:xfrm>
          <a:prstGeom prst="rect">
            <a:avLst/>
          </a:prstGeom>
          <a:noFill/>
        </p:spPr>
        <p:txBody>
          <a:bodyPr wrap="square">
            <a:spAutoFit/>
          </a:bodyPr>
          <a:lstStyle/>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A general theme in the recommendations is to promote predictability in aid, for example, by phasing in changes and using rolling multi-year averages rather than single year data for some aid factors.</a:t>
            </a:r>
          </a:p>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Eliminate set-asides within Foundation Aid</a:t>
            </a:r>
          </a:p>
          <a:p>
            <a:pPr marL="285750" indent="-285750">
              <a:lnSpc>
                <a:spcPct val="90000"/>
              </a:lnSpc>
              <a:spcAft>
                <a:spcPts val="1200"/>
              </a:spcAft>
              <a:buFont typeface="Arial" panose="020B0604020202020204" pitchFamily="34" charset="0"/>
              <a:buChar char="•"/>
            </a:pPr>
            <a:r>
              <a:rPr lang="en-US" sz="1900" dirty="0">
                <a:latin typeface="Garamond" panose="02020404030301010803" pitchFamily="18" charset="0"/>
                <a:ea typeface="Calibri" panose="020F0502020204030204" pitchFamily="34" charset="0"/>
              </a:rPr>
              <a:t>Consider re-establishing a Growth Aid formula to provide current year aid for districts experiencing enrollment growth above a threshold (previously 0.4%).</a:t>
            </a:r>
            <a:endParaRPr lang="en-US" sz="1900" dirty="0">
              <a:effectLst/>
              <a:latin typeface="Garamond" panose="02020404030301010803" pitchFamily="18" charset="0"/>
              <a:ea typeface="Calibri" panose="020F0502020204030204" pitchFamily="34" charset="0"/>
            </a:endParaRPr>
          </a:p>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A plan for </a:t>
            </a:r>
            <a:r>
              <a:rPr lang="en-US" sz="1900" dirty="0">
                <a:latin typeface="Garamond" panose="02020404030301010803" pitchFamily="18" charset="0"/>
                <a:ea typeface="Calibri" panose="020F0502020204030204" pitchFamily="34" charset="0"/>
              </a:rPr>
              <a:t>shared student mental health services through BOCES</a:t>
            </a:r>
          </a:p>
          <a:p>
            <a:pPr marL="285750" indent="-285750">
              <a:lnSpc>
                <a:spcPct val="90000"/>
              </a:lnSpc>
              <a:spcAft>
                <a:spcPts val="1200"/>
              </a:spcAft>
              <a:buFont typeface="Arial" panose="020B0604020202020204" pitchFamily="34" charset="0"/>
              <a:buChar char="•"/>
            </a:pPr>
            <a:r>
              <a:rPr lang="en-US" sz="1900" dirty="0">
                <a:latin typeface="Garamond" panose="02020404030301010803" pitchFamily="18" charset="0"/>
                <a:ea typeface="Calibri" panose="020F0502020204030204" pitchFamily="34" charset="0"/>
              </a:rPr>
              <a:t>Reserve Funds:  “Authorize districts to retain an additional 6 percent (for a total of up to 10 percent) of their annual budgets as an unrestricted year-end balance, subject to a developed and approved plan for spending the additional funds within five years. School districts on Save Harmless would be required to use at least a portion of this year-end balance excess as an offset to their Save Harmless allocation.”</a:t>
            </a:r>
          </a:p>
          <a:p>
            <a:pPr marL="285750" indent="-285750">
              <a:lnSpc>
                <a:spcPct val="90000"/>
              </a:lnSpc>
              <a:spcAft>
                <a:spcPts val="1200"/>
              </a:spcAft>
              <a:buFont typeface="Arial" panose="020B0604020202020204" pitchFamily="34" charset="0"/>
              <a:buChar char="•"/>
            </a:pPr>
            <a:r>
              <a:rPr lang="en-US" sz="1900" dirty="0">
                <a:latin typeface="Garamond" panose="02020404030301010803" pitchFamily="18" charset="0"/>
                <a:ea typeface="Calibri" panose="020F0502020204030204" pitchFamily="34" charset="0"/>
              </a:rPr>
              <a:t>Zero Emission School Buses: “New York should fully underwrite the costs of this state initiative to transition each local school district to an all-electric school bus fleet.”</a:t>
            </a:r>
          </a:p>
          <a:p>
            <a:pPr marL="285750" indent="-285750">
              <a:lnSpc>
                <a:spcPct val="90000"/>
              </a:lnSpc>
              <a:spcAft>
                <a:spcPts val="1200"/>
              </a:spcAft>
              <a:buFont typeface="Arial" panose="020B0604020202020204" pitchFamily="34" charset="0"/>
              <a:buChar char="•"/>
            </a:pPr>
            <a:endParaRPr lang="en-US" sz="1900" dirty="0">
              <a:effectLst/>
              <a:latin typeface="Garamond" panose="02020404030301010803" pitchFamily="18" charset="0"/>
              <a:ea typeface="Calibri" panose="020F0502020204030204" pitchFamily="34" charset="0"/>
            </a:endParaRPr>
          </a:p>
        </p:txBody>
      </p:sp>
    </p:spTree>
    <p:extLst>
      <p:ext uri="{BB962C8B-B14F-4D97-AF65-F5344CB8AC3E}">
        <p14:creationId xmlns:p14="http://schemas.microsoft.com/office/powerpoint/2010/main" val="195231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595D6-E808-2F63-FF44-54C344CEE66B}"/>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37C92FE-8C7A-0905-86FE-51DBC5CFE199}"/>
              </a:ext>
            </a:extLst>
          </p:cNvPr>
          <p:cNvSpPr>
            <a:spLocks noGrp="1"/>
          </p:cNvSpPr>
          <p:nvPr>
            <p:ph idx="1"/>
          </p:nvPr>
        </p:nvSpPr>
        <p:spPr>
          <a:xfrm>
            <a:off x="457200" y="1209635"/>
            <a:ext cx="11191339" cy="4579006"/>
          </a:xfrm>
        </p:spPr>
        <p:txBody>
          <a:bodyPr>
            <a:noAutofit/>
          </a:bodyPr>
          <a:lstStyle/>
          <a:p>
            <a:pPr>
              <a:lnSpc>
                <a:spcPct val="100000"/>
              </a:lnSpc>
              <a:spcBef>
                <a:spcPts val="0"/>
              </a:spcBef>
              <a:spcAft>
                <a:spcPts val="1200"/>
              </a:spcAft>
              <a:buFont typeface="Wingdings" panose="05000000000000000000" pitchFamily="2" charset="2"/>
              <a:buChar char="Ø"/>
            </a:pPr>
            <a:r>
              <a:rPr lang="en-US" sz="2000" dirty="0">
                <a:latin typeface="Book Antiqua" panose="02040602050305030304" pitchFamily="18" charset="0"/>
                <a:ea typeface="Calibri" panose="020F0502020204030204" pitchFamily="34" charset="0"/>
                <a:cs typeface="Calibri" panose="020F0502020204030204" pitchFamily="34" charset="0"/>
              </a:rPr>
              <a:t>$2.05 billion total increase, includes $1.67 billion increase in Foundation Aid</a:t>
            </a:r>
          </a:p>
          <a:p>
            <a:pPr>
              <a:lnSpc>
                <a:spcPct val="100000"/>
              </a:lnSpc>
              <a:spcBef>
                <a:spcPts val="0"/>
              </a:spcBef>
              <a:spcAft>
                <a:spcPts val="1200"/>
              </a:spcAft>
              <a:buFont typeface="Wingdings" panose="05000000000000000000" pitchFamily="2" charset="2"/>
              <a:buChar char="Ø"/>
            </a:pPr>
            <a:r>
              <a:rPr lang="en-US" sz="2000" dirty="0">
                <a:latin typeface="Book Antiqua" panose="02040602050305030304" pitchFamily="18" charset="0"/>
                <a:ea typeface="Calibri" panose="020F0502020204030204" pitchFamily="34" charset="0"/>
                <a:cs typeface="Calibri" panose="020F0502020204030204" pitchFamily="34" charset="0"/>
              </a:rPr>
              <a:t>Foundation Aid Recommendations:</a:t>
            </a:r>
          </a:p>
          <a:p>
            <a:pPr marL="548640" lvl="1">
              <a:lnSpc>
                <a:spcPct val="100000"/>
              </a:lnSpc>
              <a:spcBef>
                <a:spcPts val="0"/>
              </a:spcBef>
              <a:spcAft>
                <a:spcPts val="600"/>
              </a:spcAft>
              <a:buFont typeface="Wingdings" panose="05000000000000000000" pitchFamily="2" charset="2"/>
              <a:buChar char="§"/>
            </a:pPr>
            <a:r>
              <a:rPr lang="en-US" sz="2000" dirty="0">
                <a:latin typeface="Book Antiqua" panose="02040602050305030304" pitchFamily="18" charset="0"/>
              </a:rPr>
              <a:t>First Steps to Formula Changes (+$208.4 million over current law) </a:t>
            </a:r>
          </a:p>
          <a:p>
            <a:pPr marL="914400" lvl="2">
              <a:lnSpc>
                <a:spcPct val="100000"/>
              </a:lnSpc>
              <a:spcBef>
                <a:spcPts val="0"/>
              </a:spcBef>
              <a:spcAft>
                <a:spcPts val="600"/>
              </a:spcAft>
              <a:buFont typeface="Calibri" panose="020F0502020204030204" pitchFamily="34" charset="0"/>
              <a:buChar char="—"/>
            </a:pPr>
            <a:r>
              <a:rPr lang="en-US" sz="1800" dirty="0">
                <a:latin typeface="Book Antiqua" panose="02040602050305030304" pitchFamily="18" charset="0"/>
              </a:rPr>
              <a:t>Update the RCI from 2006 to 2024 values; move Westchester County to NYC/Long Island region </a:t>
            </a:r>
          </a:p>
          <a:p>
            <a:pPr marL="914400" lvl="2">
              <a:lnSpc>
                <a:spcPct val="100000"/>
              </a:lnSpc>
              <a:spcBef>
                <a:spcPts val="0"/>
              </a:spcBef>
              <a:spcAft>
                <a:spcPts val="600"/>
              </a:spcAft>
              <a:buFont typeface="Calibri" panose="020F0502020204030204" pitchFamily="34" charset="0"/>
              <a:buChar char="—"/>
            </a:pPr>
            <a:r>
              <a:rPr lang="en-US" sz="1800" dirty="0">
                <a:latin typeface="Book Antiqua" panose="02040602050305030304" pitchFamily="18" charset="0"/>
              </a:rPr>
              <a:t>Replace the 2000 Census Poverty measure with recent poverty data </a:t>
            </a:r>
          </a:p>
          <a:p>
            <a:pPr marL="914400" lvl="2">
              <a:lnSpc>
                <a:spcPct val="100000"/>
              </a:lnSpc>
              <a:spcBef>
                <a:spcPts val="0"/>
              </a:spcBef>
              <a:spcAft>
                <a:spcPts val="600"/>
              </a:spcAft>
              <a:buFont typeface="Calibri" panose="020F0502020204030204" pitchFamily="34" charset="0"/>
              <a:buChar char="—"/>
            </a:pPr>
            <a:r>
              <a:rPr lang="en-US" sz="1800" dirty="0">
                <a:latin typeface="Book Antiqua" panose="02040602050305030304" pitchFamily="18" charset="0"/>
              </a:rPr>
              <a:t>Replace free- and reduced-price meal data with economically disadvantaged counts </a:t>
            </a:r>
          </a:p>
          <a:p>
            <a:pPr marL="914400" lvl="2">
              <a:lnSpc>
                <a:spcPct val="100000"/>
              </a:lnSpc>
              <a:spcBef>
                <a:spcPts val="0"/>
              </a:spcBef>
              <a:spcAft>
                <a:spcPts val="1200"/>
              </a:spcAft>
              <a:buFont typeface="Calibri" panose="020F0502020204030204" pitchFamily="34" charset="0"/>
              <a:buChar char="—"/>
            </a:pPr>
            <a:r>
              <a:rPr lang="en-US" sz="1800" dirty="0">
                <a:latin typeface="Book Antiqua" panose="02040602050305030304" pitchFamily="18" charset="0"/>
              </a:rPr>
              <a:t>Eliminate the floor on the income wealth index </a:t>
            </a:r>
          </a:p>
          <a:p>
            <a:pPr marL="548640" lvl="1">
              <a:lnSpc>
                <a:spcPct val="100000"/>
              </a:lnSpc>
              <a:spcBef>
                <a:spcPts val="0"/>
              </a:spcBef>
              <a:spcAft>
                <a:spcPts val="600"/>
              </a:spcAft>
              <a:buFont typeface="Wingdings" panose="05000000000000000000" pitchFamily="2" charset="2"/>
              <a:buChar char="§"/>
            </a:pPr>
            <a:r>
              <a:rPr lang="en-US" sz="2000" dirty="0">
                <a:latin typeface="Book Antiqua" panose="02040602050305030304" pitchFamily="18" charset="0"/>
              </a:rPr>
              <a:t>Larger Changes to the Formula </a:t>
            </a:r>
          </a:p>
          <a:p>
            <a:pPr marL="914400" lvl="2">
              <a:lnSpc>
                <a:spcPct val="100000"/>
              </a:lnSpc>
              <a:spcBef>
                <a:spcPts val="0"/>
              </a:spcBef>
              <a:spcAft>
                <a:spcPts val="600"/>
              </a:spcAft>
              <a:buFont typeface="Calibri" panose="020F0502020204030204" pitchFamily="34" charset="0"/>
              <a:buChar char="—"/>
            </a:pPr>
            <a:r>
              <a:rPr lang="en-US" sz="1800" dirty="0">
                <a:latin typeface="Book Antiqua" panose="02040602050305030304" pitchFamily="18" charset="0"/>
              </a:rPr>
              <a:t>Research needed on student weights, formula structure, and base starting amount </a:t>
            </a:r>
          </a:p>
          <a:p>
            <a:pPr marL="914400" lvl="2">
              <a:lnSpc>
                <a:spcPct val="100000"/>
              </a:lnSpc>
              <a:spcBef>
                <a:spcPts val="0"/>
              </a:spcBef>
              <a:spcAft>
                <a:spcPts val="1200"/>
              </a:spcAft>
              <a:buFont typeface="Calibri" panose="020F0502020204030204" pitchFamily="34" charset="0"/>
              <a:buChar char="—"/>
            </a:pPr>
            <a:r>
              <a:rPr lang="en-US" sz="1800" dirty="0">
                <a:latin typeface="Book Antiqua" panose="02040602050305030304" pitchFamily="18" charset="0"/>
              </a:rPr>
              <a:t>Evaluate Rockefeller study for insights</a:t>
            </a:r>
          </a:p>
          <a:p>
            <a:pPr>
              <a:lnSpc>
                <a:spcPct val="100000"/>
              </a:lnSpc>
              <a:spcBef>
                <a:spcPts val="0"/>
              </a:spcBef>
              <a:spcAft>
                <a:spcPts val="1200"/>
              </a:spcAft>
              <a:buFont typeface="Wingdings" panose="05000000000000000000" pitchFamily="2" charset="2"/>
              <a:buChar char="Ø"/>
            </a:pPr>
            <a:r>
              <a:rPr lang="en-US" sz="2000" dirty="0">
                <a:latin typeface="Book Antiqua" panose="02040602050305030304" pitchFamily="18" charset="0"/>
                <a:ea typeface="Calibri" panose="020F0502020204030204" pitchFamily="34" charset="0"/>
                <a:cs typeface="Calibri" panose="020F0502020204030204" pitchFamily="34" charset="0"/>
              </a:rPr>
              <a:t>Also recommend increases in funding for CTE, UPK, and special education, and a Growth Aid formula</a:t>
            </a:r>
          </a:p>
        </p:txBody>
      </p:sp>
      <p:sp>
        <p:nvSpPr>
          <p:cNvPr id="9221" name="Slide Number Placeholder 1">
            <a:extLst>
              <a:ext uri="{FF2B5EF4-FFF2-40B4-BE49-F238E27FC236}">
                <a16:creationId xmlns:a16="http://schemas.microsoft.com/office/drawing/2014/main" id="{2EE38F8C-609B-A5EF-9D56-6A6AEE9CE153}"/>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36</a:t>
            </a:fld>
            <a:endParaRPr lang="en-US" sz="1600" b="1" dirty="0">
              <a:solidFill>
                <a:srgbClr val="005295"/>
              </a:solidFill>
            </a:endParaRPr>
          </a:p>
        </p:txBody>
      </p:sp>
      <p:sp>
        <p:nvSpPr>
          <p:cNvPr id="2" name="Title 3">
            <a:extLst>
              <a:ext uri="{FF2B5EF4-FFF2-40B4-BE49-F238E27FC236}">
                <a16:creationId xmlns:a16="http://schemas.microsoft.com/office/drawing/2014/main" id="{ADBC72C0-53D7-AFD0-10FF-AC9E7DEC7C3F}"/>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Regents 2025-26 State Aid Proposal</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99C2542B-8C60-3678-EB18-72E3E099255F}"/>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BF493B36-D4D0-6D62-92CA-DA97B61B136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241373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EAB5-088E-1430-1D27-D6C8E5B0982B}"/>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6080443B-AC2A-379B-2C24-BCCB7B8D119C}"/>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37</a:t>
            </a:fld>
            <a:endParaRPr lang="en-US" sz="1600" b="1" dirty="0">
              <a:solidFill>
                <a:srgbClr val="005295"/>
              </a:solidFill>
            </a:endParaRPr>
          </a:p>
        </p:txBody>
      </p:sp>
      <p:sp>
        <p:nvSpPr>
          <p:cNvPr id="2" name="Title 3">
            <a:extLst>
              <a:ext uri="{FF2B5EF4-FFF2-40B4-BE49-F238E27FC236}">
                <a16:creationId xmlns:a16="http://schemas.microsoft.com/office/drawing/2014/main" id="{2B711127-E7F9-951F-EE63-5461E0EE35D0}"/>
              </a:ext>
            </a:extLst>
          </p:cNvPr>
          <p:cNvSpPr txBox="1">
            <a:spLocks/>
          </p:cNvSpPr>
          <p:nvPr/>
        </p:nvSpPr>
        <p:spPr>
          <a:xfrm>
            <a:off x="396349" y="99949"/>
            <a:ext cx="1136154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5295"/>
                </a:solidFill>
                <a:latin typeface="+mn-lt"/>
              </a:rPr>
              <a:t>Some Resources</a:t>
            </a:r>
            <a:endParaRPr lang="en-US" sz="3400" dirty="0">
              <a:solidFill>
                <a:srgbClr val="005295"/>
              </a:solidFill>
              <a:latin typeface="+mn-lt"/>
            </a:endParaRPr>
          </a:p>
        </p:txBody>
      </p:sp>
      <p:cxnSp>
        <p:nvCxnSpPr>
          <p:cNvPr id="4" name="Straight Connector 3">
            <a:extLst>
              <a:ext uri="{FF2B5EF4-FFF2-40B4-BE49-F238E27FC236}">
                <a16:creationId xmlns:a16="http://schemas.microsoft.com/office/drawing/2014/main" id="{C4970A28-D6D2-189A-FF15-4B05B6307EF5}"/>
              </a:ext>
            </a:extLst>
          </p:cNvPr>
          <p:cNvCxnSpPr>
            <a:cxnSpLocks/>
          </p:cNvCxnSpPr>
          <p:nvPr/>
        </p:nvCxnSpPr>
        <p:spPr>
          <a:xfrm>
            <a:off x="457200" y="1143000"/>
            <a:ext cx="1130069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D9107E52-3FA5-4777-2E01-F7DCA6A849B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5" name="TextBox 4">
            <a:extLst>
              <a:ext uri="{FF2B5EF4-FFF2-40B4-BE49-F238E27FC236}">
                <a16:creationId xmlns:a16="http://schemas.microsoft.com/office/drawing/2014/main" id="{85E437B3-4AEE-05B1-F6EB-60EA80D1B59D}"/>
              </a:ext>
            </a:extLst>
          </p:cNvPr>
          <p:cNvSpPr txBox="1"/>
          <p:nvPr/>
        </p:nvSpPr>
        <p:spPr>
          <a:xfrm>
            <a:off x="457200" y="1475874"/>
            <a:ext cx="11486147" cy="5324535"/>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000" b="1" dirty="0">
                <a:latin typeface="Garamond" panose="02020404030301010803" pitchFamily="18" charset="0"/>
                <a:hlinkClick r:id="rId4"/>
              </a:rPr>
              <a:t>NYSCOSS Testimony for Rockefeller Institute. August 2024</a:t>
            </a:r>
            <a:endParaRPr lang="en-US" sz="2000" b="1" dirty="0">
              <a:latin typeface="Garamond" panose="02020404030301010803" pitchFamily="18" charset="0"/>
              <a:hlinkClick r:id="rId5"/>
            </a:endParaRPr>
          </a:p>
          <a:p>
            <a:pPr marL="342900" indent="-342900">
              <a:spcAft>
                <a:spcPts val="1800"/>
              </a:spcAft>
              <a:buFont typeface="Arial" panose="020B0604020202020204" pitchFamily="34" charset="0"/>
              <a:buChar char="•"/>
            </a:pPr>
            <a:r>
              <a:rPr lang="en-US" sz="2000" b="1" dirty="0">
                <a:latin typeface="Garamond" panose="02020404030301010803" pitchFamily="18" charset="0"/>
                <a:hlinkClick r:id="rId5"/>
              </a:rPr>
              <a:t>Historical Data for All Districts Receiving Foundation Aid</a:t>
            </a:r>
            <a:endParaRPr lang="en-US" sz="2000" b="1" dirty="0">
              <a:latin typeface="Garamond" panose="02020404030301010803" pitchFamily="18" charset="0"/>
            </a:endParaRPr>
          </a:p>
          <a:p>
            <a:pPr marL="342900" indent="-342900">
              <a:spcAft>
                <a:spcPts val="1800"/>
              </a:spcAft>
              <a:buFont typeface="Arial" panose="020B0604020202020204" pitchFamily="34" charset="0"/>
              <a:buChar char="•"/>
            </a:pPr>
            <a:r>
              <a:rPr lang="en-US" sz="2000" b="1" dirty="0">
                <a:latin typeface="Garamond" panose="02020404030301010803" pitchFamily="18" charset="0"/>
                <a:hlinkClick r:id="rId6"/>
              </a:rPr>
              <a:t>“Resurrecting the Promise of Foundation Aid.” New York State Council of School Superintendents. September 2021</a:t>
            </a:r>
            <a:endParaRPr lang="en-US" sz="2000" b="1" dirty="0">
              <a:latin typeface="Garamond" panose="02020404030301010803" pitchFamily="18" charset="0"/>
              <a:hlinkClick r:id="rId7"/>
            </a:endParaRPr>
          </a:p>
          <a:p>
            <a:pPr marL="342900" indent="-342900">
              <a:spcAft>
                <a:spcPts val="1800"/>
              </a:spcAft>
              <a:buFont typeface="Arial" panose="020B0604020202020204" pitchFamily="34" charset="0"/>
              <a:buChar char="•"/>
            </a:pPr>
            <a:r>
              <a:rPr lang="en-US" sz="2000" b="1" dirty="0">
                <a:latin typeface="Garamond" panose="02020404030301010803" pitchFamily="18" charset="0"/>
                <a:hlinkClick r:id="rId7"/>
              </a:rPr>
              <a:t>“Foundation Aid—What’s Next? Recommendations for Principles and Process.” Educational Conference Board. October 2023”</a:t>
            </a:r>
            <a:endParaRPr lang="en-US" sz="2000" b="1" dirty="0">
              <a:latin typeface="Garamond" panose="02020404030301010803" pitchFamily="18" charset="0"/>
            </a:endParaRPr>
          </a:p>
          <a:p>
            <a:pPr marL="342900" indent="-342900">
              <a:spcAft>
                <a:spcPts val="1800"/>
              </a:spcAft>
              <a:buFont typeface="Arial" panose="020B0604020202020204" pitchFamily="34" charset="0"/>
              <a:buChar char="•"/>
            </a:pPr>
            <a:r>
              <a:rPr lang="en-US" sz="2000" b="1" dirty="0">
                <a:latin typeface="Garamond" panose="02020404030301010803" pitchFamily="18" charset="0"/>
                <a:hlinkClick r:id="rId8"/>
              </a:rPr>
              <a:t>Two-page</a:t>
            </a:r>
            <a:r>
              <a:rPr lang="en-US" sz="2000" b="1" dirty="0">
                <a:latin typeface="Garamond" panose="02020404030301010803" pitchFamily="18" charset="0"/>
                <a:hlinkClick r:id="rId9"/>
              </a:rPr>
              <a:t> summary of formula and issues</a:t>
            </a:r>
            <a:endParaRPr lang="en-US" sz="2000" b="1" dirty="0">
              <a:latin typeface="Garamond" panose="02020404030301010803" pitchFamily="18" charset="0"/>
            </a:endParaRPr>
          </a:p>
          <a:p>
            <a:pPr marL="342900" indent="-342900">
              <a:spcAft>
                <a:spcPts val="1800"/>
              </a:spcAft>
              <a:buFont typeface="Arial" panose="020B0604020202020204" pitchFamily="34" charset="0"/>
              <a:buChar char="•"/>
            </a:pPr>
            <a:r>
              <a:rPr lang="en-US" sz="2000" dirty="0">
                <a:latin typeface="Garamond" panose="02020404030301010803" pitchFamily="18" charset="0"/>
                <a:hlinkClick r:id="rId10"/>
              </a:rPr>
              <a:t>“</a:t>
            </a:r>
            <a:r>
              <a:rPr lang="en-US" sz="2000" b="1" dirty="0">
                <a:latin typeface="Garamond" panose="02020404030301010803" pitchFamily="18" charset="0"/>
                <a:hlinkClick r:id="rId10"/>
              </a:rPr>
              <a:t>Advocacy:  Three Goals for Every Contact,” </a:t>
            </a:r>
            <a:r>
              <a:rPr lang="en-US" sz="2000" b="1" cap="small" dirty="0">
                <a:latin typeface="Garamond" panose="02020404030301010803" pitchFamily="18" charset="0"/>
                <a:hlinkClick r:id="rId10"/>
              </a:rPr>
              <a:t>Councilgram, </a:t>
            </a:r>
            <a:r>
              <a:rPr lang="en-US" sz="2000" b="1" dirty="0">
                <a:latin typeface="Garamond" panose="02020404030301010803" pitchFamily="18" charset="0"/>
                <a:hlinkClick r:id="rId10"/>
              </a:rPr>
              <a:t>August 2023</a:t>
            </a:r>
            <a:endParaRPr lang="en-US" sz="2000" b="1" dirty="0">
              <a:latin typeface="Garamond" panose="02020404030301010803" pitchFamily="18" charset="0"/>
            </a:endParaRPr>
          </a:p>
          <a:p>
            <a:pPr marL="342900" indent="-342900">
              <a:spcAft>
                <a:spcPts val="1800"/>
              </a:spcAft>
              <a:buFont typeface="Arial" panose="020B0604020202020204" pitchFamily="34" charset="0"/>
              <a:buChar char="•"/>
            </a:pPr>
            <a:endParaRPr lang="en-US" sz="2000" dirty="0">
              <a:latin typeface="Garamond" panose="02020404030301010803" pitchFamily="18" charset="0"/>
            </a:endParaRPr>
          </a:p>
          <a:p>
            <a:pPr marL="342900" indent="-342900">
              <a:spcAft>
                <a:spcPts val="1800"/>
              </a:spcAft>
              <a:buFont typeface="Arial" panose="020B0604020202020204" pitchFamily="34" charset="0"/>
              <a:buChar char="•"/>
            </a:pPr>
            <a:endParaRPr lang="en-US" sz="2000" dirty="0">
              <a:latin typeface="Garamond" panose="02020404030301010803" pitchFamily="18" charset="0"/>
            </a:endParaRPr>
          </a:p>
          <a:p>
            <a:endParaRPr lang="en-US" sz="2000" dirty="0">
              <a:latin typeface="Garamond" panose="02020404030301010803" pitchFamily="18" charset="0"/>
            </a:endParaRPr>
          </a:p>
        </p:txBody>
      </p:sp>
    </p:spTree>
    <p:extLst>
      <p:ext uri="{BB962C8B-B14F-4D97-AF65-F5344CB8AC3E}">
        <p14:creationId xmlns:p14="http://schemas.microsoft.com/office/powerpoint/2010/main" val="242506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5D42D-1145-5231-82FA-3CAE23FD3B7F}"/>
            </a:ext>
          </a:extLst>
        </p:cNvPr>
        <p:cNvGrpSpPr/>
        <p:nvPr/>
      </p:nvGrpSpPr>
      <p:grpSpPr>
        <a:xfrm>
          <a:off x="0" y="0"/>
          <a:ext cx="0" cy="0"/>
          <a:chOff x="0" y="0"/>
          <a:chExt cx="0" cy="0"/>
        </a:xfrm>
      </p:grpSpPr>
      <p:pic>
        <p:nvPicPr>
          <p:cNvPr id="4" name="Picture 3" descr="NYSCOSS_LOGO_stacked.color.jpg">
            <a:extLst>
              <a:ext uri="{FF2B5EF4-FFF2-40B4-BE49-F238E27FC236}">
                <a16:creationId xmlns:a16="http://schemas.microsoft.com/office/drawing/2014/main" id="{2B88896F-6352-D5A5-1C88-30F2A171447E}"/>
              </a:ext>
            </a:extLst>
          </p:cNvPr>
          <p:cNvPicPr>
            <a:picLocks noChangeArrowheads="1"/>
          </p:cNvPicPr>
          <p:nvPr/>
        </p:nvPicPr>
        <p:blipFill>
          <a:blip r:embed="rId2" cstate="print"/>
          <a:srcRect/>
          <a:stretch>
            <a:fillRect/>
          </a:stretch>
        </p:blipFill>
        <p:spPr bwMode="auto">
          <a:xfrm>
            <a:off x="294543" y="5808096"/>
            <a:ext cx="1087313" cy="913379"/>
          </a:xfrm>
          <a:prstGeom prst="rect">
            <a:avLst/>
          </a:prstGeom>
          <a:noFill/>
          <a:ln w="9525">
            <a:noFill/>
            <a:miter lim="800000"/>
            <a:headEnd/>
            <a:tailEnd/>
          </a:ln>
        </p:spPr>
      </p:pic>
      <p:sp>
        <p:nvSpPr>
          <p:cNvPr id="3" name="Title 1">
            <a:extLst>
              <a:ext uri="{FF2B5EF4-FFF2-40B4-BE49-F238E27FC236}">
                <a16:creationId xmlns:a16="http://schemas.microsoft.com/office/drawing/2014/main" id="{54287EBC-5394-5439-66E6-E56D8AA6AAE8}"/>
              </a:ext>
            </a:extLst>
          </p:cNvPr>
          <p:cNvSpPr>
            <a:spLocks noGrp="1"/>
          </p:cNvSpPr>
          <p:nvPr>
            <p:ph type="title"/>
          </p:nvPr>
        </p:nvSpPr>
        <p:spPr>
          <a:xfrm>
            <a:off x="838200" y="1427551"/>
            <a:ext cx="10515600" cy="3032154"/>
          </a:xfrm>
        </p:spPr>
        <p:txBody>
          <a:bodyPr>
            <a:normAutofit fontScale="90000"/>
          </a:bodyPr>
          <a:lstStyle/>
          <a:p>
            <a:pPr>
              <a:lnSpc>
                <a:spcPct val="150000"/>
              </a:lnSpc>
              <a:spcAft>
                <a:spcPts val="600"/>
              </a:spcAft>
            </a:pP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t>Questions, Ideas?</a:t>
            </a:r>
            <a:b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b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t>Contact me at </a:t>
            </a: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hlinkClick r:id="rId3"/>
              </a:rPr>
              <a:t>boblowry@nyscoss.org</a:t>
            </a: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t> </a:t>
            </a:r>
          </a:p>
        </p:txBody>
      </p:sp>
      <p:sp>
        <p:nvSpPr>
          <p:cNvPr id="5" name="Slide Number Placeholder 1">
            <a:extLst>
              <a:ext uri="{FF2B5EF4-FFF2-40B4-BE49-F238E27FC236}">
                <a16:creationId xmlns:a16="http://schemas.microsoft.com/office/drawing/2014/main" id="{3FC5B980-9CF6-B202-6955-3ABC4A511729}"/>
              </a:ext>
            </a:extLst>
          </p:cNvPr>
          <p:cNvSpPr>
            <a:spLocks noGrp="1"/>
          </p:cNvSpPr>
          <p:nvPr>
            <p:ph type="sldNum" sz="quarter" idx="12"/>
          </p:nvPr>
        </p:nvSpPr>
        <p:spPr bwMode="auto">
          <a:xfrm>
            <a:off x="8610600" y="63563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38</a:t>
            </a:fld>
            <a:endParaRPr lang="en-US" sz="1600" b="1" dirty="0">
              <a:solidFill>
                <a:srgbClr val="005295"/>
              </a:solidFill>
            </a:endParaRPr>
          </a:p>
        </p:txBody>
      </p:sp>
    </p:spTree>
    <p:extLst>
      <p:ext uri="{BB962C8B-B14F-4D97-AF65-F5344CB8AC3E}">
        <p14:creationId xmlns:p14="http://schemas.microsoft.com/office/powerpoint/2010/main" val="264692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4</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1333832"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latin typeface="+mn-lt"/>
              </a:rPr>
              <a:t>Annual statewide change in Foundation Aid—2007-08 to 2024-25</a:t>
            </a:r>
            <a:endParaRPr lang="en-US" sz="3200" dirty="0">
              <a:solidFill>
                <a:schemeClr val="accent1">
                  <a:lumMod val="75000"/>
                </a:schemeClr>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pic>
        <p:nvPicPr>
          <p:cNvPr id="12" name="Picture 11">
            <a:extLst>
              <a:ext uri="{FF2B5EF4-FFF2-40B4-BE49-F238E27FC236}">
                <a16:creationId xmlns:a16="http://schemas.microsoft.com/office/drawing/2014/main" id="{1430E143-ECDF-4F22-56F3-5AA05E9658AD}"/>
              </a:ext>
            </a:extLst>
          </p:cNvPr>
          <p:cNvPicPr>
            <a:picLocks noChangeAspect="1"/>
          </p:cNvPicPr>
          <p:nvPr/>
        </p:nvPicPr>
        <p:blipFill>
          <a:blip r:embed="rId4"/>
          <a:stretch>
            <a:fillRect/>
          </a:stretch>
        </p:blipFill>
        <p:spPr>
          <a:xfrm>
            <a:off x="396350" y="1456726"/>
            <a:ext cx="11333832" cy="3611902"/>
          </a:xfrm>
          <a:prstGeom prst="rect">
            <a:avLst/>
          </a:prstGeom>
        </p:spPr>
      </p:pic>
      <p:sp>
        <p:nvSpPr>
          <p:cNvPr id="13" name="Rectangle 12">
            <a:extLst>
              <a:ext uri="{FF2B5EF4-FFF2-40B4-BE49-F238E27FC236}">
                <a16:creationId xmlns:a16="http://schemas.microsoft.com/office/drawing/2014/main" id="{F4F7B5EB-EF85-A76A-D3A6-9F1EF49326F8}"/>
              </a:ext>
            </a:extLst>
          </p:cNvPr>
          <p:cNvSpPr/>
          <p:nvPr/>
        </p:nvSpPr>
        <p:spPr>
          <a:xfrm>
            <a:off x="8659089" y="1647929"/>
            <a:ext cx="1749251" cy="3114989"/>
          </a:xfrm>
          <a:prstGeom prst="rect">
            <a:avLst/>
          </a:prstGeom>
          <a:solidFill>
            <a:srgbClr val="FFC000">
              <a:alpha val="10000"/>
            </a:srgbClr>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2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9" name="Content Placeholder 8"/>
          <p:cNvSpPr>
            <a:spLocks noGrp="1"/>
          </p:cNvSpPr>
          <p:nvPr>
            <p:ph idx="1"/>
          </p:nvPr>
        </p:nvSpPr>
        <p:spPr>
          <a:xfrm>
            <a:off x="457200" y="1293999"/>
            <a:ext cx="11254509" cy="4820269"/>
          </a:xfrm>
        </p:spPr>
        <p:txBody>
          <a:bodyPr>
            <a:noAutofit/>
          </a:bodyPr>
          <a:lstStyle/>
          <a:p>
            <a:pPr>
              <a:spcBef>
                <a:spcPts val="0"/>
              </a:spcBef>
              <a:spcAft>
                <a:spcPts val="1800"/>
              </a:spcAft>
              <a:buFont typeface="Wingdings" panose="05000000000000000000" pitchFamily="2" charset="2"/>
              <a:buChar char="Ø"/>
              <a:defRPr/>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With full funding accomplished and with slowing inflation, Foundation Aid increases were sure to moderate—in November 2023, State Education Department estimated a 3.9% increase for 2024-25 (with no formula changes)</a:t>
            </a:r>
          </a:p>
          <a:p>
            <a:pPr>
              <a:spcBef>
                <a:spcPts val="0"/>
              </a:spcBef>
              <a:spcAft>
                <a:spcPts val="1200"/>
              </a:spcAft>
              <a:buFont typeface="Wingdings" panose="05000000000000000000" pitchFamily="2" charset="2"/>
              <a:buChar char="Ø"/>
              <a:defRPr/>
            </a:pPr>
            <a:r>
              <a:rPr lang="en-US" sz="2000" dirty="0">
                <a:latin typeface="Book Antiqua" panose="02040602050305030304" pitchFamily="18" charset="0"/>
                <a:ea typeface="Calibri" panose="020F0502020204030204" pitchFamily="34" charset="0"/>
                <a:cs typeface="Times New Roman" panose="02020603050405020304" pitchFamily="18" charset="0"/>
              </a:rPr>
              <a:t>Governor Hochul proposed two changes for 2024-25:</a:t>
            </a:r>
          </a:p>
          <a:p>
            <a:pPr lvl="1">
              <a:spcBef>
                <a:spcPts val="0"/>
              </a:spcBef>
              <a:spcAft>
                <a:spcPts val="1200"/>
              </a:spcAf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Reducing/eliminating save-harmless</a:t>
            </a:r>
          </a:p>
          <a:p>
            <a:pPr lvl="1">
              <a:spcBef>
                <a:spcPts val="0"/>
              </a:spcBef>
              <a:spcAft>
                <a:spcPts val="1800"/>
              </a:spcAft>
              <a:defRPr/>
            </a:pPr>
            <a:r>
              <a:rPr lang="en-US" sz="1800" dirty="0">
                <a:latin typeface="Book Antiqua" panose="02040602050305030304" pitchFamily="18" charset="0"/>
                <a:ea typeface="Calibri" panose="020F0502020204030204" pitchFamily="34" charset="0"/>
                <a:cs typeface="Times New Roman" panose="02020603050405020304" pitchFamily="18" charset="0"/>
              </a:rPr>
              <a:t>Changing the inflation adjustment in the formula from average monthly change in the CPI over the prior calendar year to 10-year average annual change, excluding the high and low years—from </a:t>
            </a:r>
            <a:r>
              <a:rPr lang="en-US" sz="1600" dirty="0">
                <a:latin typeface="Book Antiqua" panose="02040602050305030304" pitchFamily="18" charset="0"/>
                <a:ea typeface="Calibri" panose="020F0502020204030204" pitchFamily="34" charset="0"/>
                <a:cs typeface="Times New Roman" panose="02020603050405020304" pitchFamily="18" charset="0"/>
              </a:rPr>
              <a:t>4.1% to 2.4%</a:t>
            </a:r>
          </a:p>
          <a:p>
            <a:pPr>
              <a:spcBef>
                <a:spcPts val="0"/>
              </a:spcBef>
              <a:spcAft>
                <a:spcPts val="1200"/>
              </a:spcAft>
              <a:buFont typeface="Wingdings" panose="05000000000000000000" pitchFamily="2" charset="2"/>
              <a:buChar char="Ø"/>
              <a:defRPr/>
            </a:pPr>
            <a:r>
              <a:rPr lang="en-US" sz="2000" dirty="0">
                <a:latin typeface="Book Antiqua" panose="02040602050305030304" pitchFamily="18" charset="0"/>
                <a:ea typeface="Calibri" panose="020F0502020204030204" pitchFamily="34" charset="0"/>
                <a:cs typeface="Times New Roman" panose="02020603050405020304" pitchFamily="18" charset="0"/>
              </a:rPr>
              <a:t>The enacted 2024-25 budget provided a $934 million (3.9%) increase.</a:t>
            </a:r>
          </a:p>
          <a:p>
            <a:pPr lvl="1">
              <a:spcBef>
                <a:spcPts val="0"/>
              </a:spcBef>
              <a:spcAft>
                <a:spcPts val="1200"/>
              </a:spcAft>
              <a:defRPr/>
            </a:pPr>
            <a:r>
              <a:rPr lang="en-US" sz="1800" dirty="0">
                <a:latin typeface="Book Antiqua" panose="02040602050305030304" pitchFamily="18" charset="0"/>
                <a:ea typeface="Calibri" panose="020F0502020204030204" pitchFamily="34" charset="0"/>
                <a:cs typeface="Times New Roman" panose="02020603050405020304" pitchFamily="18" charset="0"/>
              </a:rPr>
              <a:t>Rejected proposed save-harmless cuts</a:t>
            </a:r>
          </a:p>
          <a:p>
            <a:pPr lvl="1">
              <a:spcBef>
                <a:spcPts val="0"/>
              </a:spcBef>
              <a:spcAft>
                <a:spcPts val="1200"/>
              </a:spcAft>
              <a:defRPr/>
            </a:pPr>
            <a:r>
              <a:rPr lang="en-US" sz="1800" dirty="0">
                <a:latin typeface="Book Antiqua" panose="02040602050305030304" pitchFamily="18" charset="0"/>
                <a:ea typeface="Calibri" panose="020F0502020204030204" pitchFamily="34" charset="0"/>
                <a:cs typeface="Times New Roman" panose="02020603050405020304" pitchFamily="18" charset="0"/>
              </a:rPr>
              <a:t>Adopted a 2.8% inflation adjustment, but avoided locking in a new methodology</a:t>
            </a:r>
          </a:p>
          <a:p>
            <a:pPr lvl="1">
              <a:spcBef>
                <a:spcPts val="0"/>
              </a:spcBef>
              <a:spcAft>
                <a:spcPts val="1800"/>
              </a:spcAft>
              <a:defRPr/>
            </a:pPr>
            <a:r>
              <a:rPr lang="en-US" sz="1800" dirty="0">
                <a:latin typeface="Book Antiqua" panose="02040602050305030304" pitchFamily="18" charset="0"/>
                <a:ea typeface="Calibri" panose="020F0502020204030204" pitchFamily="34" charset="0"/>
                <a:cs typeface="Times New Roman" panose="02020603050405020304" pitchFamily="18" charset="0"/>
              </a:rPr>
              <a:t>Nearly half the state’s school districts (49.6%) are on save-harmless, with flat Foundation Aid for 2024-25</a:t>
            </a:r>
          </a:p>
          <a:p>
            <a:pPr>
              <a:spcBef>
                <a:spcPts val="0"/>
              </a:spcBef>
              <a:spcAft>
                <a:spcPts val="1800"/>
              </a:spcAft>
              <a:buFont typeface="Wingdings" panose="05000000000000000000" pitchFamily="2" charset="2"/>
              <a:buChar char="Ø"/>
              <a:defRPr/>
            </a:pP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pPr>
              <a:spcBef>
                <a:spcPts val="0"/>
              </a:spcBef>
              <a:spcAft>
                <a:spcPts val="1800"/>
              </a:spcAft>
              <a:buFont typeface="Wingdings" panose="05000000000000000000" pitchFamily="2" charset="2"/>
              <a:buChar char="Ø"/>
              <a:defRPr/>
            </a:pP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nSpc>
                <a:spcPct val="114000"/>
              </a:lnSpc>
              <a:spcBef>
                <a:spcPts val="0"/>
              </a:spcBef>
              <a:spcAft>
                <a:spcPts val="1800"/>
              </a:spcAft>
              <a:buNone/>
              <a:defRPr/>
            </a:pPr>
            <a:endParaRPr lang="en-US" sz="24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5</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1315359"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spcBef>
                <a:spcPts val="0"/>
              </a:spcBef>
              <a:spcAft>
                <a:spcPts val="1800"/>
              </a:spcAft>
              <a:buFont typeface="Arial" panose="020B0604020202020204" pitchFamily="34" charset="0"/>
              <a:buNone/>
              <a:defRPr/>
            </a:pPr>
            <a:r>
              <a:rPr lang="en-US" sz="3200" b="1" dirty="0">
                <a:solidFill>
                  <a:srgbClr val="005295"/>
                </a:solidFill>
                <a:latin typeface="+mn-lt"/>
                <a:ea typeface="Calibri" panose="020F0502020204030204" pitchFamily="34" charset="0"/>
                <a:cs typeface="Times New Roman" panose="02020603050405020304" pitchFamily="18" charset="0"/>
              </a:rPr>
              <a:t>2024-25 State Budget—A Shift</a:t>
            </a:r>
            <a:endParaRPr lang="en-US" sz="3200" b="1" dirty="0">
              <a:solidFill>
                <a:srgbClr val="005295"/>
              </a:solidFill>
              <a:effectLst/>
              <a:latin typeface="+mn-lt"/>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1254509"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8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6</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85216" y="181112"/>
            <a:ext cx="10515600" cy="9380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5295"/>
                </a:solidFill>
                <a:latin typeface="+mn-lt"/>
              </a:rPr>
              <a:t>Rockefeller Institute Review of Foundation Aid</a:t>
            </a:r>
            <a:endParaRPr lang="en-US" sz="34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33272"/>
            <a:ext cx="11206264"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812DC25B-C98B-C78A-BC9D-36EABF3F80D0}"/>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3C458BAC-45F2-AEAA-8DA7-CA8059675647}"/>
              </a:ext>
            </a:extLst>
          </p:cNvPr>
          <p:cNvSpPr>
            <a:spLocks noGrp="1"/>
          </p:cNvSpPr>
          <p:nvPr>
            <p:ph idx="1"/>
          </p:nvPr>
        </p:nvSpPr>
        <p:spPr>
          <a:xfrm>
            <a:off x="457200" y="1215805"/>
            <a:ext cx="11206264" cy="4705736"/>
          </a:xfrm>
        </p:spPr>
        <p:txBody>
          <a:bodyPr>
            <a:noAutofit/>
          </a:bodyPr>
          <a:lstStyle/>
          <a:p>
            <a:pPr>
              <a:lnSpc>
                <a:spcPct val="100000"/>
              </a:lnSpc>
              <a:spcBef>
                <a:spcPts val="0"/>
              </a:spcBef>
              <a:spcAft>
                <a:spcPts val="2000"/>
              </a:spcAft>
              <a:buFont typeface="Wingdings" panose="05000000000000000000" pitchFamily="2" charset="2"/>
              <a:buChar char="Ø"/>
            </a:pPr>
            <a:r>
              <a:rPr lang="en-US" sz="2000" dirty="0">
                <a:latin typeface="Book Antiqua" panose="02040602050305030304" pitchFamily="18" charset="0"/>
              </a:rPr>
              <a:t>Budget appropriated $2 million to Rockefeller Institute of Government to conduct a Foundation Aid study</a:t>
            </a:r>
          </a:p>
          <a:p>
            <a:pPr>
              <a:lnSpc>
                <a:spcPct val="100000"/>
              </a:lnSpc>
              <a:spcBef>
                <a:spcPts val="0"/>
              </a:spcBef>
              <a:spcAft>
                <a:spcPts val="2000"/>
              </a:spcAft>
              <a:buFont typeface="Wingdings" panose="05000000000000000000" pitchFamily="2" charset="2"/>
              <a:buChar char="Ø"/>
            </a:pPr>
            <a:r>
              <a:rPr lang="en-US" sz="2000" dirty="0">
                <a:latin typeface="Book Antiqua" panose="02040602050305030304" pitchFamily="18" charset="0"/>
              </a:rPr>
              <a:t>Due date for study:  December 1, 2024</a:t>
            </a:r>
          </a:p>
          <a:p>
            <a:pPr>
              <a:lnSpc>
                <a:spcPct val="100000"/>
              </a:lnSpc>
              <a:spcBef>
                <a:spcPts val="0"/>
              </a:spcBef>
              <a:spcAft>
                <a:spcPts val="1200"/>
              </a:spcAft>
              <a:buFont typeface="Wingdings" panose="05000000000000000000" pitchFamily="2" charset="2"/>
              <a:buChar char="Ø"/>
            </a:pPr>
            <a:r>
              <a:rPr lang="en-US" sz="2000" dirty="0">
                <a:latin typeface="Book Antiqua" panose="02040602050305030304" pitchFamily="18" charset="0"/>
              </a:rPr>
              <a:t>Study to recommend modifications to formula:</a:t>
            </a:r>
          </a:p>
          <a:p>
            <a:pPr lvl="1">
              <a:lnSpc>
                <a:spcPct val="100000"/>
              </a:lnSpc>
              <a:spcBef>
                <a:spcPts val="0"/>
              </a:spcBef>
              <a:spcAft>
                <a:spcPts val="1200"/>
              </a:spcAft>
              <a:buFont typeface="Calibri" panose="020F0502020204030204" pitchFamily="34" charset="0"/>
              <a:buChar char="—"/>
            </a:pPr>
            <a:r>
              <a:rPr lang="en-US" sz="1800" dirty="0">
                <a:latin typeface="Book Antiqua" panose="02040602050305030304" pitchFamily="18" charset="0"/>
              </a:rPr>
              <a:t>To be fiscally sustainable for the state, local taxpayers, and school districts, to use up-to-date data, to evaluate current formula components and possible modifications</a:t>
            </a:r>
          </a:p>
          <a:p>
            <a:pPr lvl="1">
              <a:lnSpc>
                <a:spcPct val="100000"/>
              </a:lnSpc>
              <a:spcBef>
                <a:spcPts val="0"/>
              </a:spcBef>
              <a:spcAft>
                <a:spcPts val="1200"/>
              </a:spcAft>
              <a:buFont typeface="Calibri" panose="020F0502020204030204" pitchFamily="34" charset="0"/>
              <a:buChar char="—"/>
            </a:pPr>
            <a:r>
              <a:rPr lang="en-US" sz="1800" dirty="0">
                <a:latin typeface="Book Antiqua" panose="02040602050305030304" pitchFamily="18" charset="0"/>
              </a:rPr>
              <a:t>To also examine state’s overall education funding system in comparison with other states and “school districts’ overall financial condition, including annual operating deficits and accumulated fund balances and reserves”</a:t>
            </a:r>
          </a:p>
          <a:p>
            <a:pPr lvl="1">
              <a:lnSpc>
                <a:spcPct val="100000"/>
              </a:lnSpc>
              <a:spcBef>
                <a:spcPts val="0"/>
              </a:spcBef>
              <a:spcAft>
                <a:spcPts val="2000"/>
              </a:spcAft>
              <a:buFont typeface="Calibri" panose="020F0502020204030204" pitchFamily="34" charset="0"/>
              <a:buChar char="—"/>
            </a:pPr>
            <a:r>
              <a:rPr lang="en-US" sz="1800" dirty="0">
                <a:latin typeface="Book Antiqua" panose="02040602050305030304" pitchFamily="18" charset="0"/>
              </a:rPr>
              <a:t>Recommendations not binding on Governor or Legislature and “…shall not establish the constitutional minimum cost to provide an opportunity for a sound basic education.”</a:t>
            </a:r>
            <a:endParaRPr lang="en-US" sz="1800" dirty="0">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416951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4AA8-8475-5B14-E3F0-01A61E75527B}"/>
            </a:ext>
          </a:extLst>
        </p:cNvPr>
        <p:cNvGrpSpPr/>
        <p:nvPr/>
      </p:nvGrpSpPr>
      <p:grpSpPr>
        <a:xfrm>
          <a:off x="0" y="0"/>
          <a:ext cx="0" cy="0"/>
          <a:chOff x="0" y="0"/>
          <a:chExt cx="0" cy="0"/>
        </a:xfrm>
      </p:grpSpPr>
      <p:pic>
        <p:nvPicPr>
          <p:cNvPr id="3" name="Picture 2" descr="NYSCOSS_LOGO_stacked.color.jpg">
            <a:extLst>
              <a:ext uri="{FF2B5EF4-FFF2-40B4-BE49-F238E27FC236}">
                <a16:creationId xmlns:a16="http://schemas.microsoft.com/office/drawing/2014/main" id="{6237A5FE-51EE-5E3C-8978-EC65026DDC18}"/>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9221" name="Slide Number Placeholder 1">
            <a:extLst>
              <a:ext uri="{FF2B5EF4-FFF2-40B4-BE49-F238E27FC236}">
                <a16:creationId xmlns:a16="http://schemas.microsoft.com/office/drawing/2014/main" id="{3017C614-8925-1AA9-2811-5853AEB9AE00}"/>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7</a:t>
            </a:fld>
            <a:endParaRPr lang="en-US" sz="1600" b="1" dirty="0">
              <a:solidFill>
                <a:srgbClr val="005295"/>
              </a:solidFill>
            </a:endParaRPr>
          </a:p>
        </p:txBody>
      </p:sp>
      <p:sp>
        <p:nvSpPr>
          <p:cNvPr id="2" name="Title 3">
            <a:extLst>
              <a:ext uri="{FF2B5EF4-FFF2-40B4-BE49-F238E27FC236}">
                <a16:creationId xmlns:a16="http://schemas.microsoft.com/office/drawing/2014/main" id="{0B7A2E74-D229-7847-F30E-D5990D451379}"/>
              </a:ext>
            </a:extLst>
          </p:cNvPr>
          <p:cNvSpPr txBox="1">
            <a:spLocks/>
          </p:cNvSpPr>
          <p:nvPr/>
        </p:nvSpPr>
        <p:spPr>
          <a:xfrm>
            <a:off x="396350" y="99949"/>
            <a:ext cx="11315359"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spcBef>
                <a:spcPts val="0"/>
              </a:spcBef>
              <a:spcAft>
                <a:spcPts val="1800"/>
              </a:spcAft>
              <a:buFont typeface="Arial" panose="020B0604020202020204" pitchFamily="34" charset="0"/>
              <a:buNone/>
              <a:defRPr/>
            </a:pPr>
            <a:r>
              <a:rPr lang="en-US" sz="3200" b="1" dirty="0">
                <a:solidFill>
                  <a:srgbClr val="005295"/>
                </a:solidFill>
                <a:effectLst/>
                <a:latin typeface="+mn-lt"/>
                <a:ea typeface="Calibri" panose="020F0502020204030204" pitchFamily="34" charset="0"/>
                <a:cs typeface="Times New Roman" panose="02020603050405020304" pitchFamily="18" charset="0"/>
              </a:rPr>
              <a:t>NYSCOSS Foundation Aid Testimony (August 2024)</a:t>
            </a:r>
          </a:p>
        </p:txBody>
      </p:sp>
      <p:cxnSp>
        <p:nvCxnSpPr>
          <p:cNvPr id="4" name="Straight Connector 3">
            <a:extLst>
              <a:ext uri="{FF2B5EF4-FFF2-40B4-BE49-F238E27FC236}">
                <a16:creationId xmlns:a16="http://schemas.microsoft.com/office/drawing/2014/main" id="{B479D624-FC98-1C2E-43DC-CEB0A0AFE66F}"/>
              </a:ext>
            </a:extLst>
          </p:cNvPr>
          <p:cNvCxnSpPr>
            <a:cxnSpLocks/>
          </p:cNvCxnSpPr>
          <p:nvPr/>
        </p:nvCxnSpPr>
        <p:spPr>
          <a:xfrm>
            <a:off x="457200" y="1143000"/>
            <a:ext cx="11254509"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4CB2C7-4D3A-97F7-960B-BDE1088AAB1C}"/>
              </a:ext>
            </a:extLst>
          </p:cNvPr>
          <p:cNvSpPr txBox="1"/>
          <p:nvPr/>
        </p:nvSpPr>
        <p:spPr>
          <a:xfrm>
            <a:off x="457200" y="1404908"/>
            <a:ext cx="11328400" cy="3205236"/>
          </a:xfrm>
          <a:prstGeom prst="rect">
            <a:avLst/>
          </a:prstGeom>
          <a:noFill/>
        </p:spPr>
        <p:txBody>
          <a:bodyPr wrap="square">
            <a:spAutoFit/>
          </a:bodyPr>
          <a:lstStyle/>
          <a:p>
            <a:pPr marL="0" marR="0">
              <a:lnSpc>
                <a:spcPct val="120000"/>
              </a:lnSpc>
              <a:spcAft>
                <a:spcPts val="2400"/>
              </a:spcAft>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“Almost from its enactment, I have referred to Foundation Aid as an underappreciated achievement in public policy, noting that: </a:t>
            </a:r>
          </a:p>
          <a:p>
            <a:pPr marL="342900" marR="0" lvl="0" indent="-342900">
              <a:lnSpc>
                <a:spcPct val="120000"/>
              </a:lnSpc>
              <a:spcAft>
                <a:spcPts val="2400"/>
              </a:spcAft>
              <a:buFont typeface="Wingdings" panose="05000000000000000000" pitchFamily="2" charset="2"/>
              <a:buChar char=""/>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it generally provided the greatest aid per pupil to the neediest districts;</a:t>
            </a:r>
          </a:p>
          <a:p>
            <a:pPr marL="342900" marR="0" lvl="0" indent="-342900">
              <a:lnSpc>
                <a:spcPct val="120000"/>
              </a:lnSpc>
              <a:spcAft>
                <a:spcPts val="2400"/>
              </a:spcAft>
              <a:buFont typeface="Wingdings" panose="05000000000000000000" pitchFamily="2" charset="2"/>
              <a:buChar char=""/>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it promised all districts greater predictability in aid, at least for a time; and </a:t>
            </a:r>
          </a:p>
          <a:p>
            <a:pPr marL="342900" marR="0" lvl="0" indent="-342900">
              <a:lnSpc>
                <a:spcPct val="120000"/>
              </a:lnSpc>
              <a:spcAft>
                <a:spcPts val="2400"/>
              </a:spcAft>
              <a:buFont typeface="Wingdings" panose="05000000000000000000" pitchFamily="2" charset="2"/>
              <a:buChar char=""/>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it used factors with an explicit rationale, making state funding decisions more transparent and decision-makers more accountable.”</a:t>
            </a:r>
          </a:p>
        </p:txBody>
      </p:sp>
    </p:spTree>
    <p:extLst>
      <p:ext uri="{BB962C8B-B14F-4D97-AF65-F5344CB8AC3E}">
        <p14:creationId xmlns:p14="http://schemas.microsoft.com/office/powerpoint/2010/main" val="2384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8</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How Foundation Aid is performing now</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12" name="TextBox 11">
            <a:extLst>
              <a:ext uri="{FF2B5EF4-FFF2-40B4-BE49-F238E27FC236}">
                <a16:creationId xmlns:a16="http://schemas.microsoft.com/office/drawing/2014/main" id="{5FA4223C-42EF-B886-E92A-017637AF8C1E}"/>
              </a:ext>
            </a:extLst>
          </p:cNvPr>
          <p:cNvSpPr txBox="1"/>
          <p:nvPr/>
        </p:nvSpPr>
        <p:spPr>
          <a:xfrm>
            <a:off x="1327723" y="5715000"/>
            <a:ext cx="9321801" cy="461665"/>
          </a:xfrm>
          <a:prstGeom prst="rect">
            <a:avLst/>
          </a:prstGeom>
          <a:noFill/>
        </p:spPr>
        <p:txBody>
          <a:bodyPr wrap="square" rtlCol="0">
            <a:spAutoFit/>
          </a:bodyPr>
          <a:lstStyle/>
          <a:p>
            <a:r>
              <a:rPr lang="en-US" sz="1200" dirty="0"/>
              <a:t>* </a:t>
            </a:r>
            <a:r>
              <a:rPr lang="en-US" sz="1200" dirty="0">
                <a:latin typeface="Garamond" panose="02020404030301010803" pitchFamily="18" charset="0"/>
              </a:rPr>
              <a:t>The Combined Wealth Ratio measures district property wealth and resident income per pupil compared to state averages, each weighted 50%.</a:t>
            </a:r>
          </a:p>
          <a:p>
            <a:r>
              <a:rPr lang="en-US" sz="1200" b="1" dirty="0"/>
              <a:t>SOURCE:</a:t>
            </a:r>
            <a:r>
              <a:rPr lang="en-US" sz="1200" dirty="0"/>
              <a:t>  </a:t>
            </a:r>
            <a:r>
              <a:rPr lang="en-US" sz="1200" dirty="0">
                <a:latin typeface="Garamond" panose="02020404030301010803" pitchFamily="18" charset="0"/>
              </a:rPr>
              <a:t>NYSCOSS analysis of NYSED School Aid data</a:t>
            </a:r>
          </a:p>
        </p:txBody>
      </p:sp>
      <p:sp>
        <p:nvSpPr>
          <p:cNvPr id="14" name="TextBox 13">
            <a:extLst>
              <a:ext uri="{FF2B5EF4-FFF2-40B4-BE49-F238E27FC236}">
                <a16:creationId xmlns:a16="http://schemas.microsoft.com/office/drawing/2014/main" id="{216EEBEE-76B9-D1B4-DED0-C472A740EB2D}"/>
              </a:ext>
            </a:extLst>
          </p:cNvPr>
          <p:cNvSpPr txBox="1"/>
          <p:nvPr/>
        </p:nvSpPr>
        <p:spPr>
          <a:xfrm>
            <a:off x="1037248" y="4401349"/>
            <a:ext cx="4903810" cy="584775"/>
          </a:xfrm>
          <a:prstGeom prst="rect">
            <a:avLst/>
          </a:prstGeom>
          <a:noFill/>
        </p:spPr>
        <p:txBody>
          <a:bodyPr wrap="square" rtlCol="0">
            <a:spAutoFit/>
          </a:bodyPr>
          <a:lstStyle/>
          <a:p>
            <a:pPr algn="ctr"/>
            <a:r>
              <a:rPr lang="en-US" sz="1600" b="1" i="1" dirty="0">
                <a:latin typeface="Garamond" panose="02020404030301010803" pitchFamily="18" charset="0"/>
              </a:rPr>
              <a:t>Sorting districts by student poverty will produce similar but weaker results</a:t>
            </a:r>
          </a:p>
        </p:txBody>
      </p:sp>
      <p:pic>
        <p:nvPicPr>
          <p:cNvPr id="16" name="Picture 15">
            <a:extLst>
              <a:ext uri="{FF2B5EF4-FFF2-40B4-BE49-F238E27FC236}">
                <a16:creationId xmlns:a16="http://schemas.microsoft.com/office/drawing/2014/main" id="{25BFDDBA-E473-18E8-1239-9DD67103CB50}"/>
              </a:ext>
            </a:extLst>
          </p:cNvPr>
          <p:cNvPicPr>
            <a:picLocks noChangeAspect="1"/>
          </p:cNvPicPr>
          <p:nvPr/>
        </p:nvPicPr>
        <p:blipFill>
          <a:blip r:embed="rId4"/>
          <a:stretch>
            <a:fillRect/>
          </a:stretch>
        </p:blipFill>
        <p:spPr>
          <a:xfrm>
            <a:off x="509844" y="1309965"/>
            <a:ext cx="5478780" cy="3040380"/>
          </a:xfrm>
          <a:prstGeom prst="rect">
            <a:avLst/>
          </a:prstGeom>
        </p:spPr>
      </p:pic>
      <p:pic>
        <p:nvPicPr>
          <p:cNvPr id="7" name="Picture 6">
            <a:extLst>
              <a:ext uri="{FF2B5EF4-FFF2-40B4-BE49-F238E27FC236}">
                <a16:creationId xmlns:a16="http://schemas.microsoft.com/office/drawing/2014/main" id="{DA16FEB6-C8D3-44F4-515C-D4155F2F0426}"/>
              </a:ext>
            </a:extLst>
          </p:cNvPr>
          <p:cNvPicPr>
            <a:picLocks noChangeAspect="1"/>
          </p:cNvPicPr>
          <p:nvPr/>
        </p:nvPicPr>
        <p:blipFill>
          <a:blip r:embed="rId5"/>
          <a:stretch>
            <a:fillRect/>
          </a:stretch>
        </p:blipFill>
        <p:spPr>
          <a:xfrm>
            <a:off x="6345381" y="1373462"/>
            <a:ext cx="5486400" cy="3040380"/>
          </a:xfrm>
          <a:prstGeom prst="rect">
            <a:avLst/>
          </a:prstGeom>
        </p:spPr>
      </p:pic>
      <p:sp>
        <p:nvSpPr>
          <p:cNvPr id="5" name="TextBox 4">
            <a:extLst>
              <a:ext uri="{FF2B5EF4-FFF2-40B4-BE49-F238E27FC236}">
                <a16:creationId xmlns:a16="http://schemas.microsoft.com/office/drawing/2014/main" id="{7639F7AD-C67E-C41D-D9B7-62907590D054}"/>
              </a:ext>
            </a:extLst>
          </p:cNvPr>
          <p:cNvSpPr txBox="1"/>
          <p:nvPr/>
        </p:nvSpPr>
        <p:spPr>
          <a:xfrm>
            <a:off x="7176658" y="4371437"/>
            <a:ext cx="4553524" cy="584775"/>
          </a:xfrm>
          <a:prstGeom prst="rect">
            <a:avLst/>
          </a:prstGeom>
          <a:noFill/>
        </p:spPr>
        <p:txBody>
          <a:bodyPr wrap="square" rtlCol="0">
            <a:spAutoFit/>
          </a:bodyPr>
          <a:lstStyle/>
          <a:p>
            <a:r>
              <a:rPr lang="en-US" sz="1600" b="1" i="1" dirty="0">
                <a:latin typeface="Garamond" panose="02020404030301010803" pitchFamily="18" charset="0"/>
              </a:rPr>
              <a:t>Sorting districts by other wealth measures or student poverty will produce similar results</a:t>
            </a:r>
          </a:p>
        </p:txBody>
      </p:sp>
    </p:spTree>
    <p:extLst>
      <p:ext uri="{BB962C8B-B14F-4D97-AF65-F5344CB8AC3E}">
        <p14:creationId xmlns:p14="http://schemas.microsoft.com/office/powerpoint/2010/main" val="250445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60007"/>
            <a:ext cx="11272982" cy="3481447"/>
          </a:xfrm>
        </p:spPr>
        <p:txBody>
          <a:bodyPr>
            <a:noAutofit/>
          </a:bodyPr>
          <a:lstStyle/>
          <a:p>
            <a:pPr marL="0" indent="0" algn="ctr">
              <a:lnSpc>
                <a:spcPct val="120000"/>
              </a:lnSpc>
              <a:spcBef>
                <a:spcPts val="0"/>
              </a:spcBef>
              <a:spcAft>
                <a:spcPts val="1800"/>
              </a:spcAft>
              <a:buNone/>
            </a:pPr>
            <a:r>
              <a:rPr lang="en-US" sz="2400" b="1" dirty="0">
                <a:ea typeface="Calibri" panose="020F0502020204030204" pitchFamily="34" charset="0"/>
                <a:cs typeface="Calibri" panose="020F0502020204030204" pitchFamily="34" charset="0"/>
              </a:rPr>
              <a:t>Foundation Aid  =  [(</a:t>
            </a:r>
            <a:r>
              <a:rPr lang="en-US" sz="2400" b="1" dirty="0">
                <a:highlight>
                  <a:srgbClr val="E2E9F6"/>
                </a:highlight>
                <a:ea typeface="Calibri" panose="020F0502020204030204" pitchFamily="34" charset="0"/>
                <a:cs typeface="Calibri" panose="020F0502020204030204" pitchFamily="34" charset="0"/>
              </a:rPr>
              <a:t>Foundation Amount</a:t>
            </a:r>
            <a:r>
              <a:rPr lang="en-US" sz="2400" b="1" dirty="0">
                <a:ea typeface="Calibri" panose="020F0502020204030204" pitchFamily="34" charset="0"/>
                <a:cs typeface="Calibri" panose="020F0502020204030204" pitchFamily="34" charset="0"/>
              </a:rPr>
              <a:t>  X  </a:t>
            </a:r>
            <a:r>
              <a:rPr lang="en-US" sz="2400" b="1" dirty="0">
                <a:highlight>
                  <a:srgbClr val="E2E9F6"/>
                </a:highlight>
                <a:ea typeface="Calibri" panose="020F0502020204030204" pitchFamily="34" charset="0"/>
                <a:cs typeface="Calibri" panose="020F0502020204030204" pitchFamily="34" charset="0"/>
              </a:rPr>
              <a:t>Pupil Needs Index</a:t>
            </a:r>
            <a:r>
              <a:rPr lang="en-US" sz="2400" b="1" dirty="0">
                <a:ea typeface="Calibri" panose="020F0502020204030204" pitchFamily="34" charset="0"/>
                <a:cs typeface="Calibri" panose="020F0502020204030204" pitchFamily="34" charset="0"/>
              </a:rPr>
              <a:t>  X  </a:t>
            </a:r>
            <a:r>
              <a:rPr lang="en-US" sz="2400" b="1" dirty="0">
                <a:highlight>
                  <a:srgbClr val="E2E9F6"/>
                </a:highlight>
                <a:ea typeface="Calibri" panose="020F0502020204030204" pitchFamily="34" charset="0"/>
                <a:cs typeface="Calibri" panose="020F0502020204030204" pitchFamily="34" charset="0"/>
              </a:rPr>
              <a:t>Regional Cost Index</a:t>
            </a:r>
            <a:r>
              <a:rPr lang="en-US" sz="2400" b="1" dirty="0">
                <a:ea typeface="Calibri" panose="020F0502020204030204" pitchFamily="34" charset="0"/>
                <a:cs typeface="Calibri" panose="020F0502020204030204" pitchFamily="34" charset="0"/>
              </a:rPr>
              <a:t>)  </a:t>
            </a:r>
            <a:br>
              <a:rPr lang="en-US" sz="2400" b="1" dirty="0">
                <a:ea typeface="Calibri" panose="020F0502020204030204" pitchFamily="34" charset="0"/>
                <a:cs typeface="Calibri" panose="020F0502020204030204" pitchFamily="34" charset="0"/>
              </a:rPr>
            </a:br>
            <a:r>
              <a:rPr lang="en-US" sz="2400" b="1" dirty="0">
                <a:ea typeface="Calibri" panose="020F0502020204030204" pitchFamily="34" charset="0"/>
                <a:cs typeface="Calibri" panose="020F0502020204030204" pitchFamily="34" charset="0"/>
              </a:rPr>
              <a:t>–  </a:t>
            </a:r>
            <a:r>
              <a:rPr lang="en-US" sz="2400" b="1" dirty="0">
                <a:highlight>
                  <a:srgbClr val="E2E9F6"/>
                </a:highlight>
                <a:ea typeface="Calibri" panose="020F0502020204030204" pitchFamily="34" charset="0"/>
                <a:cs typeface="Calibri" panose="020F0502020204030204" pitchFamily="34" charset="0"/>
              </a:rPr>
              <a:t>Expected Local Contribution</a:t>
            </a:r>
            <a:r>
              <a:rPr lang="en-US" sz="2400" b="1" dirty="0">
                <a:ea typeface="Calibri" panose="020F0502020204030204" pitchFamily="34" charset="0"/>
                <a:cs typeface="Calibri" panose="020F0502020204030204" pitchFamily="34" charset="0"/>
              </a:rPr>
              <a:t>]  X  </a:t>
            </a:r>
            <a:r>
              <a:rPr lang="en-US" sz="2400" b="1" dirty="0">
                <a:highlight>
                  <a:srgbClr val="E2E9F6"/>
                </a:highlight>
                <a:ea typeface="Calibri" panose="020F0502020204030204" pitchFamily="34" charset="0"/>
                <a:cs typeface="Calibri" panose="020F0502020204030204" pitchFamily="34" charset="0"/>
              </a:rPr>
              <a:t>Selected TAFPU</a:t>
            </a:r>
            <a:r>
              <a:rPr lang="en-US" sz="2400" dirty="0">
                <a:ea typeface="Calibri" panose="020F0502020204030204" pitchFamily="34" charset="0"/>
                <a:cs typeface="Calibri" panose="020F0502020204030204" pitchFamily="34" charset="0"/>
              </a:rPr>
              <a:t> (weighted pupil count)</a:t>
            </a:r>
          </a:p>
          <a:p>
            <a:pPr marL="0" indent="0" algn="ctr">
              <a:spcBef>
                <a:spcPts val="0"/>
              </a:spcBef>
              <a:buNone/>
            </a:pPr>
            <a:r>
              <a:rPr lang="en-US" sz="2200" b="1" dirty="0">
                <a:latin typeface="Garamond" panose="02020404030301010803" pitchFamily="18" charset="0"/>
                <a:ea typeface="Calibri" panose="020F0502020204030204" pitchFamily="34" charset="0"/>
                <a:cs typeface="Calibri" panose="020F0502020204030204" pitchFamily="34" charset="0"/>
              </a:rPr>
              <a:t> </a:t>
            </a:r>
            <a:endParaRPr lang="en-US" sz="1100" b="1" dirty="0">
              <a:latin typeface="Garamond" panose="02020404030301010803" pitchFamily="18" charset="0"/>
              <a:ea typeface="Calibri" panose="020F0502020204030204" pitchFamily="34" charset="0"/>
              <a:cs typeface="Calibri" panose="020F0502020204030204" pitchFamily="34" charset="0"/>
            </a:endParaRPr>
          </a:p>
          <a:p>
            <a:pPr marL="365760" indent="-365760">
              <a:spcBef>
                <a:spcPts val="0"/>
              </a:spcBef>
              <a:spcAft>
                <a:spcPts val="1800"/>
              </a:spcAft>
            </a:pPr>
            <a:r>
              <a:rPr lang="en-US" sz="2200" b="1" dirty="0">
                <a:ea typeface="Calibri" panose="020F0502020204030204" pitchFamily="34" charset="0"/>
                <a:cs typeface="Calibri" panose="020F0502020204030204" pitchFamily="34" charset="0"/>
              </a:rPr>
              <a:t>Formula Amount or Full Funding Amount</a:t>
            </a:r>
            <a:r>
              <a:rPr lang="en-US" sz="2200" dirty="0">
                <a:ea typeface="Calibri" panose="020F0502020204030204" pitchFamily="34" charset="0"/>
                <a:cs typeface="Calibri" panose="020F0502020204030204" pitchFamily="34" charset="0"/>
              </a:rPr>
              <a:t> </a:t>
            </a:r>
            <a:r>
              <a:rPr lang="en-US" sz="2200" dirty="0">
                <a:latin typeface="Book Antiqua" panose="02040602050305030304" pitchFamily="18" charset="0"/>
                <a:ea typeface="Calibri" panose="020F0502020204030204" pitchFamily="34" charset="0"/>
                <a:cs typeface="Calibri" panose="020F0502020204030204" pitchFamily="34" charset="0"/>
              </a:rPr>
              <a:t>– the result of the above calculation</a:t>
            </a:r>
          </a:p>
          <a:p>
            <a:pPr marL="365760" indent="-365760">
              <a:spcBef>
                <a:spcPts val="0"/>
              </a:spcBef>
              <a:spcAft>
                <a:spcPts val="1800"/>
              </a:spcAft>
            </a:pPr>
            <a:r>
              <a:rPr lang="en-US" sz="2200" b="1" dirty="0">
                <a:ea typeface="Calibri" panose="020F0502020204030204" pitchFamily="34" charset="0"/>
                <a:cs typeface="Calibri" panose="020F0502020204030204" pitchFamily="34" charset="0"/>
              </a:rPr>
              <a:t>Save-Harmless</a:t>
            </a:r>
            <a:r>
              <a:rPr lang="en-US" sz="2200" dirty="0">
                <a:latin typeface="Garamond" panose="02020404030301010803" pitchFamily="18" charset="0"/>
                <a:ea typeface="Calibri" panose="020F0502020204030204" pitchFamily="34" charset="0"/>
                <a:cs typeface="Calibri" panose="020F0502020204030204" pitchFamily="34" charset="0"/>
              </a:rPr>
              <a:t> – </a:t>
            </a:r>
            <a:r>
              <a:rPr lang="en-US" sz="2200" dirty="0">
                <a:latin typeface="Book Antiqua" panose="02040602050305030304" pitchFamily="18" charset="0"/>
                <a:ea typeface="Calibri" panose="020F0502020204030204" pitchFamily="34" charset="0"/>
                <a:cs typeface="Calibri" panose="020F0502020204030204" pitchFamily="34" charset="0"/>
              </a:rPr>
              <a:t>for decades, the state has ensured that, whatever the formula calculations might produce, districts will not receive a reduction from prior year funding in Foundation Aid, or the general-purpose operating aid formulas which preceded it</a:t>
            </a:r>
          </a:p>
          <a:p>
            <a:pPr marL="365760" indent="-365760">
              <a:spcBef>
                <a:spcPts val="0"/>
              </a:spcBef>
              <a:spcAft>
                <a:spcPts val="600"/>
              </a:spcAft>
            </a:pPr>
            <a:r>
              <a:rPr lang="en-US" sz="2200" dirty="0">
                <a:latin typeface="Book Antiqua" panose="02040602050305030304" pitchFamily="18" charset="0"/>
                <a:ea typeface="Calibri" panose="020F0502020204030204" pitchFamily="34" charset="0"/>
                <a:cs typeface="Calibri" panose="020F0502020204030204" pitchFamily="34" charset="0"/>
              </a:rPr>
              <a:t>We speak of districts as being “</a:t>
            </a:r>
            <a:r>
              <a:rPr lang="en-US" sz="22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on the formula</a:t>
            </a:r>
            <a:r>
              <a:rPr lang="en-US" sz="2200" dirty="0">
                <a:latin typeface="Book Antiqua" panose="02040602050305030304" pitchFamily="18" charset="0"/>
                <a:ea typeface="Calibri" panose="020F0502020204030204" pitchFamily="34" charset="0"/>
                <a:cs typeface="Calibri" panose="020F0502020204030204" pitchFamily="34" charset="0"/>
              </a:rPr>
              <a:t>” or “</a:t>
            </a:r>
            <a:r>
              <a:rPr lang="en-US" sz="22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on save-harmless</a:t>
            </a:r>
            <a:r>
              <a:rPr lang="en-US" sz="2200" dirty="0">
                <a:latin typeface="Book Antiqua" panose="02040602050305030304" pitchFamily="18" charset="0"/>
                <a:ea typeface="Calibri" panose="020F0502020204030204" pitchFamily="34" charset="0"/>
                <a:cs typeface="Calibri" panose="020F0502020204030204" pitchFamily="34" charset="0"/>
              </a:rPr>
              <a:t>.”</a:t>
            </a:r>
            <a:endParaRPr lang="en-US" sz="1800" dirty="0">
              <a:latin typeface="Book Antiqua" panose="02040602050305030304" pitchFamily="18" charset="0"/>
            </a:endParaRPr>
          </a:p>
          <a:p>
            <a:pPr marL="0" indent="0">
              <a:spcBef>
                <a:spcPts val="0"/>
              </a:spcBef>
              <a:spcAft>
                <a:spcPts val="1800"/>
              </a:spcAft>
              <a:buNone/>
            </a:pPr>
            <a:endParaRPr lang="en-US" sz="18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9</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Explaining Foundation Aid</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1272982"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386778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2A6BD90255F8459441ED8A2240B5CA" ma:contentTypeVersion="12" ma:contentTypeDescription="Create a new document." ma:contentTypeScope="" ma:versionID="1556036ca36eb519ac608c156363720b">
  <xsd:schema xmlns:xsd="http://www.w3.org/2001/XMLSchema" xmlns:xs="http://www.w3.org/2001/XMLSchema" xmlns:p="http://schemas.microsoft.com/office/2006/metadata/properties" xmlns:ns2="829a465f-b885-4124-9cc7-6a77b7df5013" xmlns:ns3="4f023830-20f0-4c13-90bb-931d416e258e" targetNamespace="http://schemas.microsoft.com/office/2006/metadata/properties" ma:root="true" ma:fieldsID="fec8115c3f7e7beb7f9c4fd1c5bc9d31" ns2:_="" ns3:_="">
    <xsd:import namespace="829a465f-b885-4124-9cc7-6a77b7df5013"/>
    <xsd:import namespace="4f023830-20f0-4c13-90bb-931d416e25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9a465f-b885-4124-9cc7-6a77b7df5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b108cc5-bfbe-4449-aa49-18dff137073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023830-20f0-4c13-90bb-931d416e258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f2ae29-26bd-4e7a-95b5-83034f6962d6}" ma:internalName="TaxCatchAll" ma:showField="CatchAllData" ma:web="4f023830-20f0-4c13-90bb-931d416e25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9a465f-b885-4124-9cc7-6a77b7df5013">
      <Terms xmlns="http://schemas.microsoft.com/office/infopath/2007/PartnerControls"/>
    </lcf76f155ced4ddcb4097134ff3c332f>
    <TaxCatchAll xmlns="4f023830-20f0-4c13-90bb-931d416e258e" xsi:nil="true"/>
  </documentManagement>
</p:properties>
</file>

<file path=customXml/itemProps1.xml><?xml version="1.0" encoding="utf-8"?>
<ds:datastoreItem xmlns:ds="http://schemas.openxmlformats.org/officeDocument/2006/customXml" ds:itemID="{6EDA7370-6992-408D-85F1-4341908EFE8A}"/>
</file>

<file path=customXml/itemProps2.xml><?xml version="1.0" encoding="utf-8"?>
<ds:datastoreItem xmlns:ds="http://schemas.openxmlformats.org/officeDocument/2006/customXml" ds:itemID="{B076B7CE-46CD-4E24-9EE8-2C164176D77D}"/>
</file>

<file path=customXml/itemProps3.xml><?xml version="1.0" encoding="utf-8"?>
<ds:datastoreItem xmlns:ds="http://schemas.openxmlformats.org/officeDocument/2006/customXml" ds:itemID="{39608BBF-B42C-4F5D-80E2-909BF64C1EC0}"/>
</file>

<file path=docProps/app.xml><?xml version="1.0" encoding="utf-8"?>
<Properties xmlns="http://schemas.openxmlformats.org/officeDocument/2006/extended-properties" xmlns:vt="http://schemas.openxmlformats.org/officeDocument/2006/docPropsVTypes">
  <TotalTime>91565</TotalTime>
  <Words>3553</Words>
  <Application>Microsoft Office PowerPoint</Application>
  <PresentationFormat>Widescreen</PresentationFormat>
  <Paragraphs>325</Paragraphs>
  <Slides>38</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Book Antiqua</vt:lpstr>
      <vt:lpstr>Calibri</vt:lpstr>
      <vt:lpstr>Calibri Light</vt:lpstr>
      <vt:lpstr>Garamond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Ideas? Contact me at boblowry@nyscoss.org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Lowry</dc:creator>
  <cp:lastModifiedBy>Bob Lowry</cp:lastModifiedBy>
  <cp:revision>25</cp:revision>
  <cp:lastPrinted>2024-07-12T17:21:34Z</cp:lastPrinted>
  <dcterms:created xsi:type="dcterms:W3CDTF">2024-02-21T19:53:52Z</dcterms:created>
  <dcterms:modified xsi:type="dcterms:W3CDTF">2024-12-11T16:12:15Z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0x010100D22A6BD90255F8459441ED8A2240B5CA</vt:lpwstr>
  </property>
</Properties>
</file>