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660" r:id="rId2"/>
    <p:sldId id="659" r:id="rId3"/>
    <p:sldId id="662" r:id="rId4"/>
    <p:sldId id="667" r:id="rId5"/>
    <p:sldId id="669" r:id="rId6"/>
    <p:sldId id="664" r:id="rId7"/>
    <p:sldId id="666" r:id="rId8"/>
    <p:sldId id="665" r:id="rId9"/>
    <p:sldId id="601" r:id="rId10"/>
    <p:sldId id="670" r:id="rId11"/>
    <p:sldId id="671" r:id="rId12"/>
    <p:sldId id="663" r:id="rId13"/>
    <p:sldId id="661" r:id="rId14"/>
    <p:sldId id="583" r:id="rId15"/>
    <p:sldId id="643" r:id="rId16"/>
    <p:sldId id="656" r:id="rId17"/>
    <p:sldId id="585" r:id="rId18"/>
    <p:sldId id="657" r:id="rId19"/>
    <p:sldId id="586" r:id="rId20"/>
    <p:sldId id="587" r:id="rId21"/>
    <p:sldId id="588" r:id="rId22"/>
    <p:sldId id="589" r:id="rId23"/>
    <p:sldId id="590" r:id="rId24"/>
    <p:sldId id="595" r:id="rId25"/>
    <p:sldId id="658"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51" autoAdjust="0"/>
    <p:restoredTop sz="94660"/>
  </p:normalViewPr>
  <p:slideViewPr>
    <p:cSldViewPr snapToGrid="0">
      <p:cViewPr varScale="1">
        <p:scale>
          <a:sx n="95" d="100"/>
          <a:sy n="95" d="100"/>
        </p:scale>
        <p:origin x="3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C007F3C-B792-412E-AC3F-DE0229ACAB49}" type="datetimeFigureOut">
              <a:rPr lang="en-US" smtClean="0"/>
              <a:t>3/28/2024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C1ED40-6B6B-41D1-A3D0-F84B463B7687}" type="slidenum">
              <a:rPr lang="en-US" smtClean="0"/>
              <a:t>‹#›</a:t>
            </a:fld>
            <a:endParaRPr lang="en-US"/>
          </a:p>
        </p:txBody>
      </p:sp>
    </p:spTree>
    <p:extLst>
      <p:ext uri="{BB962C8B-B14F-4D97-AF65-F5344CB8AC3E}">
        <p14:creationId xmlns:p14="http://schemas.microsoft.com/office/powerpoint/2010/main" val="4178863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a:t>
            </a:fld>
            <a:endParaRPr lang="en-US" dirty="0"/>
          </a:p>
        </p:txBody>
      </p:sp>
    </p:spTree>
    <p:extLst>
      <p:ext uri="{BB962C8B-B14F-4D97-AF65-F5344CB8AC3E}">
        <p14:creationId xmlns:p14="http://schemas.microsoft.com/office/powerpoint/2010/main" val="1414376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36563" y="711200"/>
            <a:ext cx="6318250" cy="35544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15</a:t>
            </a:fld>
            <a:endParaRPr lang="en-US" dirty="0"/>
          </a:p>
        </p:txBody>
      </p:sp>
    </p:spTree>
    <p:extLst>
      <p:ext uri="{BB962C8B-B14F-4D97-AF65-F5344CB8AC3E}">
        <p14:creationId xmlns:p14="http://schemas.microsoft.com/office/powerpoint/2010/main" val="3105032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36563" y="711200"/>
            <a:ext cx="6318250" cy="35544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484703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17</a:t>
            </a:fld>
            <a:endParaRPr lang="en-US" dirty="0"/>
          </a:p>
        </p:txBody>
      </p:sp>
    </p:spTree>
    <p:extLst>
      <p:ext uri="{BB962C8B-B14F-4D97-AF65-F5344CB8AC3E}">
        <p14:creationId xmlns:p14="http://schemas.microsoft.com/office/powerpoint/2010/main" val="88561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18</a:t>
            </a:fld>
            <a:endParaRPr lang="en-US" dirty="0"/>
          </a:p>
        </p:txBody>
      </p:sp>
    </p:spTree>
    <p:extLst>
      <p:ext uri="{BB962C8B-B14F-4D97-AF65-F5344CB8AC3E}">
        <p14:creationId xmlns:p14="http://schemas.microsoft.com/office/powerpoint/2010/main" val="203619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19</a:t>
            </a:fld>
            <a:endParaRPr lang="en-US" dirty="0"/>
          </a:p>
        </p:txBody>
      </p:sp>
    </p:spTree>
    <p:extLst>
      <p:ext uri="{BB962C8B-B14F-4D97-AF65-F5344CB8AC3E}">
        <p14:creationId xmlns:p14="http://schemas.microsoft.com/office/powerpoint/2010/main" val="199992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2958651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3882231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22</a:t>
            </a:fld>
            <a:endParaRPr lang="en-US" dirty="0"/>
          </a:p>
        </p:txBody>
      </p:sp>
    </p:spTree>
    <p:extLst>
      <p:ext uri="{BB962C8B-B14F-4D97-AF65-F5344CB8AC3E}">
        <p14:creationId xmlns:p14="http://schemas.microsoft.com/office/powerpoint/2010/main" val="2665833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23</a:t>
            </a:fld>
            <a:endParaRPr lang="en-US" dirty="0"/>
          </a:p>
        </p:txBody>
      </p:sp>
    </p:spTree>
    <p:extLst>
      <p:ext uri="{BB962C8B-B14F-4D97-AF65-F5344CB8AC3E}">
        <p14:creationId xmlns:p14="http://schemas.microsoft.com/office/powerpoint/2010/main" val="3267695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2911260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3</a:t>
            </a:fld>
            <a:endParaRPr lang="en-US" dirty="0"/>
          </a:p>
        </p:txBody>
      </p:sp>
    </p:spTree>
    <p:extLst>
      <p:ext uri="{BB962C8B-B14F-4D97-AF65-F5344CB8AC3E}">
        <p14:creationId xmlns:p14="http://schemas.microsoft.com/office/powerpoint/2010/main" val="3997559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110311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3008435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306761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2053166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65138" y="723900"/>
            <a:ext cx="6434137" cy="361950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931127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114330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3197173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9575" y="698500"/>
            <a:ext cx="6203950" cy="3490913"/>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9AE06F-D621-4A08-9760-1F69D5B805D6}"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1241134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6FE9B-8031-BF69-DE2A-50B2367584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E4FCF-1CF2-0D4C-71E0-AC7BC67985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8DAF49-0971-E896-4BB1-84FE7E8663F0}"/>
              </a:ext>
            </a:extLst>
          </p:cNvPr>
          <p:cNvSpPr>
            <a:spLocks noGrp="1"/>
          </p:cNvSpPr>
          <p:nvPr>
            <p:ph type="dt" sz="half" idx="10"/>
          </p:nvPr>
        </p:nvSpPr>
        <p:spPr/>
        <p:txBody>
          <a:bodyPr/>
          <a:lstStyle/>
          <a:p>
            <a:fld id="{A7C0C929-F61B-4127-B74F-043FE1C53C09}" type="datetime1">
              <a:rPr lang="en-US" smtClean="0"/>
              <a:t>3/28/2024</a:t>
            </a:fld>
            <a:endParaRPr lang="en-US"/>
          </a:p>
        </p:txBody>
      </p:sp>
      <p:sp>
        <p:nvSpPr>
          <p:cNvPr id="5" name="Footer Placeholder 4">
            <a:extLst>
              <a:ext uri="{FF2B5EF4-FFF2-40B4-BE49-F238E27FC236}">
                <a16:creationId xmlns:a16="http://schemas.microsoft.com/office/drawing/2014/main" id="{6C2566D7-E56C-06F7-C3F1-AD8564A76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9CA148-EC80-8CE8-FA3A-CE9E1B900B64}"/>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135388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3461-629F-9BDE-40E9-E566CDCC1A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FE625-AC06-E464-D8DD-21B786D08B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9091C-00B8-C363-AB41-DE836A37AE8F}"/>
              </a:ext>
            </a:extLst>
          </p:cNvPr>
          <p:cNvSpPr>
            <a:spLocks noGrp="1"/>
          </p:cNvSpPr>
          <p:nvPr>
            <p:ph type="dt" sz="half" idx="10"/>
          </p:nvPr>
        </p:nvSpPr>
        <p:spPr/>
        <p:txBody>
          <a:bodyPr/>
          <a:lstStyle/>
          <a:p>
            <a:fld id="{EC56DF27-C159-460E-A2F4-79F1E4CE7B21}" type="datetime1">
              <a:rPr lang="en-US" smtClean="0"/>
              <a:t>3/28/2024</a:t>
            </a:fld>
            <a:endParaRPr lang="en-US"/>
          </a:p>
        </p:txBody>
      </p:sp>
      <p:sp>
        <p:nvSpPr>
          <p:cNvPr id="5" name="Footer Placeholder 4">
            <a:extLst>
              <a:ext uri="{FF2B5EF4-FFF2-40B4-BE49-F238E27FC236}">
                <a16:creationId xmlns:a16="http://schemas.microsoft.com/office/drawing/2014/main" id="{20FDBF1A-DF0C-6BB3-3B21-7834E4633A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ABDBF-B2C4-98FF-26DD-AA3DBAD8A13C}"/>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269306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CEC628-6218-5138-7C42-C4AD021349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2DC50-A722-5800-F0FA-8B33A695E6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5B646F-9C1F-E44F-149A-7268A45284F8}"/>
              </a:ext>
            </a:extLst>
          </p:cNvPr>
          <p:cNvSpPr>
            <a:spLocks noGrp="1"/>
          </p:cNvSpPr>
          <p:nvPr>
            <p:ph type="dt" sz="half" idx="10"/>
          </p:nvPr>
        </p:nvSpPr>
        <p:spPr/>
        <p:txBody>
          <a:bodyPr/>
          <a:lstStyle/>
          <a:p>
            <a:fld id="{1CE13033-F821-42E1-9F29-FE00593D509D}" type="datetime1">
              <a:rPr lang="en-US" smtClean="0"/>
              <a:t>3/28/2024</a:t>
            </a:fld>
            <a:endParaRPr lang="en-US"/>
          </a:p>
        </p:txBody>
      </p:sp>
      <p:sp>
        <p:nvSpPr>
          <p:cNvPr id="5" name="Footer Placeholder 4">
            <a:extLst>
              <a:ext uri="{FF2B5EF4-FFF2-40B4-BE49-F238E27FC236}">
                <a16:creationId xmlns:a16="http://schemas.microsoft.com/office/drawing/2014/main" id="{274F341D-A63B-31B7-26C7-EDBBF97D5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0358C7-1E84-BF2D-3300-EE3EE3C7DE5E}"/>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4151519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978A0-9F96-7F00-E879-FAF505EFC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506E05-DF04-F310-D1EE-2754F026A3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861CE-0526-C378-72CA-BF027E8D095C}"/>
              </a:ext>
            </a:extLst>
          </p:cNvPr>
          <p:cNvSpPr>
            <a:spLocks noGrp="1"/>
          </p:cNvSpPr>
          <p:nvPr>
            <p:ph type="dt" sz="half" idx="10"/>
          </p:nvPr>
        </p:nvSpPr>
        <p:spPr/>
        <p:txBody>
          <a:bodyPr/>
          <a:lstStyle/>
          <a:p>
            <a:fld id="{FAFA75EA-74EA-45B5-B03A-54E31DB45798}" type="datetime1">
              <a:rPr lang="en-US" smtClean="0"/>
              <a:t>3/28/2024</a:t>
            </a:fld>
            <a:endParaRPr lang="en-US"/>
          </a:p>
        </p:txBody>
      </p:sp>
      <p:sp>
        <p:nvSpPr>
          <p:cNvPr id="5" name="Footer Placeholder 4">
            <a:extLst>
              <a:ext uri="{FF2B5EF4-FFF2-40B4-BE49-F238E27FC236}">
                <a16:creationId xmlns:a16="http://schemas.microsoft.com/office/drawing/2014/main" id="{9D4106A5-0947-3EDB-2506-9278E7F97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0D9AE-7C13-5364-9810-334225AA2121}"/>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415321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B3DEC-FD01-0B01-2828-40DDFB1829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9BCEC-FDC6-F815-2949-A0FE1FDCA3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B315C7-3551-6EC0-EA71-F1EC367D059B}"/>
              </a:ext>
            </a:extLst>
          </p:cNvPr>
          <p:cNvSpPr>
            <a:spLocks noGrp="1"/>
          </p:cNvSpPr>
          <p:nvPr>
            <p:ph type="dt" sz="half" idx="10"/>
          </p:nvPr>
        </p:nvSpPr>
        <p:spPr/>
        <p:txBody>
          <a:bodyPr/>
          <a:lstStyle/>
          <a:p>
            <a:fld id="{0EEFFAA9-F126-49C0-B66F-246823FD0174}" type="datetime1">
              <a:rPr lang="en-US" smtClean="0"/>
              <a:t>3/28/2024</a:t>
            </a:fld>
            <a:endParaRPr lang="en-US"/>
          </a:p>
        </p:txBody>
      </p:sp>
      <p:sp>
        <p:nvSpPr>
          <p:cNvPr id="5" name="Footer Placeholder 4">
            <a:extLst>
              <a:ext uri="{FF2B5EF4-FFF2-40B4-BE49-F238E27FC236}">
                <a16:creationId xmlns:a16="http://schemas.microsoft.com/office/drawing/2014/main" id="{1E7B971B-85F8-6256-0F0A-11F91FEB7B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528C6-37F6-BD6C-99D8-01872ABFAF8E}"/>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179721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00A4C-829D-8082-F58E-37007070B8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E379F-A210-D5C2-02F1-1F606CCB76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A71B9C-6F77-465A-16BC-4E51B81F86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E97E84-549C-7E2D-125F-BCC4279802E8}"/>
              </a:ext>
            </a:extLst>
          </p:cNvPr>
          <p:cNvSpPr>
            <a:spLocks noGrp="1"/>
          </p:cNvSpPr>
          <p:nvPr>
            <p:ph type="dt" sz="half" idx="10"/>
          </p:nvPr>
        </p:nvSpPr>
        <p:spPr/>
        <p:txBody>
          <a:bodyPr/>
          <a:lstStyle/>
          <a:p>
            <a:fld id="{05EEBC93-40E6-48D9-B0E2-B8CE4010F238}" type="datetime1">
              <a:rPr lang="en-US" smtClean="0"/>
              <a:t>3/28/2024</a:t>
            </a:fld>
            <a:endParaRPr lang="en-US"/>
          </a:p>
        </p:txBody>
      </p:sp>
      <p:sp>
        <p:nvSpPr>
          <p:cNvPr id="6" name="Footer Placeholder 5">
            <a:extLst>
              <a:ext uri="{FF2B5EF4-FFF2-40B4-BE49-F238E27FC236}">
                <a16:creationId xmlns:a16="http://schemas.microsoft.com/office/drawing/2014/main" id="{15357670-7AF8-514C-6288-2F29EB176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EA0CCD-70DE-334A-2AF2-1354E0F5C98B}"/>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336934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057D-9342-572F-0D82-D7C0297424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E708F-05E6-BA94-B834-C5F1A21C2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3DF74-B9B5-FA95-4D4C-710A26D252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861CA-2055-AFDC-263D-45E59EC8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3FDB3-087F-D644-19BB-A9D18317C3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BB0653-1306-FBA5-C3EA-ED27B4A473D0}"/>
              </a:ext>
            </a:extLst>
          </p:cNvPr>
          <p:cNvSpPr>
            <a:spLocks noGrp="1"/>
          </p:cNvSpPr>
          <p:nvPr>
            <p:ph type="dt" sz="half" idx="10"/>
          </p:nvPr>
        </p:nvSpPr>
        <p:spPr/>
        <p:txBody>
          <a:bodyPr/>
          <a:lstStyle/>
          <a:p>
            <a:fld id="{F590943B-94BE-4DD0-B00B-8499BC4CBE31}" type="datetime1">
              <a:rPr lang="en-US" smtClean="0"/>
              <a:t>3/28/2024</a:t>
            </a:fld>
            <a:endParaRPr lang="en-US"/>
          </a:p>
        </p:txBody>
      </p:sp>
      <p:sp>
        <p:nvSpPr>
          <p:cNvPr id="8" name="Footer Placeholder 7">
            <a:extLst>
              <a:ext uri="{FF2B5EF4-FFF2-40B4-BE49-F238E27FC236}">
                <a16:creationId xmlns:a16="http://schemas.microsoft.com/office/drawing/2014/main" id="{8B89F8A0-28FA-77DD-1451-97C1BD4AA0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C41D26-373E-0778-C5F6-1FBE335F67F5}"/>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416141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796AD-ACE5-C5AF-B280-FB54535C7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6A29CD-CE49-AE2B-B3FE-85BE995AD12B}"/>
              </a:ext>
            </a:extLst>
          </p:cNvPr>
          <p:cNvSpPr>
            <a:spLocks noGrp="1"/>
          </p:cNvSpPr>
          <p:nvPr>
            <p:ph type="dt" sz="half" idx="10"/>
          </p:nvPr>
        </p:nvSpPr>
        <p:spPr/>
        <p:txBody>
          <a:bodyPr/>
          <a:lstStyle/>
          <a:p>
            <a:fld id="{0BB7D5A2-69FA-406A-84F8-4336A6C09650}" type="datetime1">
              <a:rPr lang="en-US" smtClean="0"/>
              <a:t>3/28/2024</a:t>
            </a:fld>
            <a:endParaRPr lang="en-US"/>
          </a:p>
        </p:txBody>
      </p:sp>
      <p:sp>
        <p:nvSpPr>
          <p:cNvPr id="4" name="Footer Placeholder 3">
            <a:extLst>
              <a:ext uri="{FF2B5EF4-FFF2-40B4-BE49-F238E27FC236}">
                <a16:creationId xmlns:a16="http://schemas.microsoft.com/office/drawing/2014/main" id="{4604DD11-03C8-14E9-FF9D-7F4C388AC5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F3FFD0-DE4F-C27C-C483-3A303CC365A8}"/>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115229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93DBD-8A61-16B1-8752-6013083FB6F6}"/>
              </a:ext>
            </a:extLst>
          </p:cNvPr>
          <p:cNvSpPr>
            <a:spLocks noGrp="1"/>
          </p:cNvSpPr>
          <p:nvPr>
            <p:ph type="dt" sz="half" idx="10"/>
          </p:nvPr>
        </p:nvSpPr>
        <p:spPr/>
        <p:txBody>
          <a:bodyPr/>
          <a:lstStyle/>
          <a:p>
            <a:fld id="{A23BDCBF-C38A-42F3-8BF8-D005A05F370B}" type="datetime1">
              <a:rPr lang="en-US" smtClean="0"/>
              <a:t>3/28/2024</a:t>
            </a:fld>
            <a:endParaRPr lang="en-US"/>
          </a:p>
        </p:txBody>
      </p:sp>
      <p:sp>
        <p:nvSpPr>
          <p:cNvPr id="3" name="Footer Placeholder 2">
            <a:extLst>
              <a:ext uri="{FF2B5EF4-FFF2-40B4-BE49-F238E27FC236}">
                <a16:creationId xmlns:a16="http://schemas.microsoft.com/office/drawing/2014/main" id="{CEE26CE5-4455-5476-E061-B2E97E1A6C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7E081-FFC2-21FB-519E-6AFE80C2B643}"/>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22051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DD23F-6F76-BE7B-43BD-100D91ABD7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05C5FB-639F-8A6B-A14F-8A1C9BE2A5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A2826-DE86-DEF4-D9F4-7A7ECB733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BC4E98-E452-9E42-7FDC-984BBBC9FC3B}"/>
              </a:ext>
            </a:extLst>
          </p:cNvPr>
          <p:cNvSpPr>
            <a:spLocks noGrp="1"/>
          </p:cNvSpPr>
          <p:nvPr>
            <p:ph type="dt" sz="half" idx="10"/>
          </p:nvPr>
        </p:nvSpPr>
        <p:spPr/>
        <p:txBody>
          <a:bodyPr/>
          <a:lstStyle/>
          <a:p>
            <a:fld id="{B80F0559-D6EA-4492-B7F4-B61C6F5E50B3}" type="datetime1">
              <a:rPr lang="en-US" smtClean="0"/>
              <a:t>3/28/2024</a:t>
            </a:fld>
            <a:endParaRPr lang="en-US"/>
          </a:p>
        </p:txBody>
      </p:sp>
      <p:sp>
        <p:nvSpPr>
          <p:cNvPr id="6" name="Footer Placeholder 5">
            <a:extLst>
              <a:ext uri="{FF2B5EF4-FFF2-40B4-BE49-F238E27FC236}">
                <a16:creationId xmlns:a16="http://schemas.microsoft.com/office/drawing/2014/main" id="{2F2BCFBF-F146-1434-2BB0-DB74C045F0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44FF1-5781-3A94-D544-DC998AB3E3C0}"/>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41912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7DF-9443-1BBF-9206-A4EABCA701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26B929-F020-BC5F-2590-3BD084B9B1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225785-D95B-123B-A927-83BD3118F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F1F69F-14B5-24AD-AE82-BCC1DDB43566}"/>
              </a:ext>
            </a:extLst>
          </p:cNvPr>
          <p:cNvSpPr>
            <a:spLocks noGrp="1"/>
          </p:cNvSpPr>
          <p:nvPr>
            <p:ph type="dt" sz="half" idx="10"/>
          </p:nvPr>
        </p:nvSpPr>
        <p:spPr/>
        <p:txBody>
          <a:bodyPr/>
          <a:lstStyle/>
          <a:p>
            <a:fld id="{B1BC4F7C-7AF4-4369-9171-F6202D06D086}" type="datetime1">
              <a:rPr lang="en-US" smtClean="0"/>
              <a:t>3/28/2024</a:t>
            </a:fld>
            <a:endParaRPr lang="en-US"/>
          </a:p>
        </p:txBody>
      </p:sp>
      <p:sp>
        <p:nvSpPr>
          <p:cNvPr id="6" name="Footer Placeholder 5">
            <a:extLst>
              <a:ext uri="{FF2B5EF4-FFF2-40B4-BE49-F238E27FC236}">
                <a16:creationId xmlns:a16="http://schemas.microsoft.com/office/drawing/2014/main" id="{189D42E5-F12D-D464-965A-40B69F6CBF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E8714E-A060-8E9F-3F6F-7F465A85E930}"/>
              </a:ext>
            </a:extLst>
          </p:cNvPr>
          <p:cNvSpPr>
            <a:spLocks noGrp="1"/>
          </p:cNvSpPr>
          <p:nvPr>
            <p:ph type="sldNum" sz="quarter" idx="12"/>
          </p:nvPr>
        </p:nvSpPr>
        <p:spPr/>
        <p:txBody>
          <a:bodyPr/>
          <a:lstStyle/>
          <a:p>
            <a:fld id="{AEA7DDB3-CC9C-481E-8BB2-DEB0F7A4F745}" type="slidenum">
              <a:rPr lang="en-US" smtClean="0"/>
              <a:t>‹#›</a:t>
            </a:fld>
            <a:endParaRPr lang="en-US"/>
          </a:p>
        </p:txBody>
      </p:sp>
    </p:spTree>
    <p:extLst>
      <p:ext uri="{BB962C8B-B14F-4D97-AF65-F5344CB8AC3E}">
        <p14:creationId xmlns:p14="http://schemas.microsoft.com/office/powerpoint/2010/main" val="3441138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152A24-B33F-39A9-C759-068FA40D1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E4C478-657C-2F28-6146-E8997980D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E3AFD-9115-E025-D79F-A6C2D8F02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48527-0003-49AE-A729-B54A67C8638B}" type="datetime1">
              <a:rPr lang="en-US" smtClean="0"/>
              <a:t>3/28/2024</a:t>
            </a:fld>
            <a:endParaRPr lang="en-US"/>
          </a:p>
        </p:txBody>
      </p:sp>
      <p:sp>
        <p:nvSpPr>
          <p:cNvPr id="5" name="Footer Placeholder 4">
            <a:extLst>
              <a:ext uri="{FF2B5EF4-FFF2-40B4-BE49-F238E27FC236}">
                <a16:creationId xmlns:a16="http://schemas.microsoft.com/office/drawing/2014/main" id="{E5648133-C6EA-B199-7489-D151580B1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82B7B-3EFF-68F3-D874-1685638E78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7DDB3-CC9C-481E-8BB2-DEB0F7A4F745}" type="slidenum">
              <a:rPr lang="en-US" smtClean="0"/>
              <a:t>‹#›</a:t>
            </a:fld>
            <a:endParaRPr lang="en-US"/>
          </a:p>
        </p:txBody>
      </p:sp>
    </p:spTree>
    <p:extLst>
      <p:ext uri="{BB962C8B-B14F-4D97-AF65-F5344CB8AC3E}">
        <p14:creationId xmlns:p14="http://schemas.microsoft.com/office/powerpoint/2010/main" val="3358799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yscoss.org/" TargetMode="Externa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26">
            <a:extLst>
              <a:ext uri="{FF2B5EF4-FFF2-40B4-BE49-F238E27FC236}">
                <a16:creationId xmlns:a16="http://schemas.microsoft.com/office/drawing/2014/main" id="{A60D5FFE-279E-5D6A-8973-F69F6AB4B3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9018" y="1070943"/>
            <a:ext cx="5582332" cy="4585487"/>
          </a:xfrm>
          <a:prstGeom prst="rect">
            <a:avLst/>
          </a:prstGeom>
          <a:noFill/>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7AFB6CD-CB39-CE35-0FC4-F05D91C75E0C}"/>
              </a:ext>
            </a:extLst>
          </p:cNvPr>
          <p:cNvSpPr txBox="1">
            <a:spLocks noChangeAspect="1"/>
          </p:cNvSpPr>
          <p:nvPr/>
        </p:nvSpPr>
        <p:spPr>
          <a:xfrm>
            <a:off x="6095999" y="913105"/>
            <a:ext cx="5479916" cy="4660844"/>
          </a:xfrm>
          <a:prstGeom prst="rect">
            <a:avLst/>
          </a:prstGeom>
        </p:spPr>
        <p:txBody>
          <a:bodyPr vert="horz" lIns="91440" tIns="45720" rIns="91440" bIns="45720" rtlCol="0" anchor="t" anchorCtr="0">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300" b="1" cap="small" dirty="0">
                <a:solidFill>
                  <a:srgbClr val="005295"/>
                </a:solidFill>
                <a:latin typeface="+mn-lt"/>
              </a:rPr>
            </a:br>
            <a:endParaRPr lang="en-US" sz="3300" b="1" cap="small" dirty="0">
              <a:solidFill>
                <a:srgbClr val="005295"/>
              </a:solidFill>
              <a:latin typeface="+mn-lt"/>
            </a:endParaRPr>
          </a:p>
          <a:p>
            <a:pPr algn="ctr"/>
            <a:r>
              <a:rPr lang="en-US" sz="6600" b="1" cap="small" dirty="0">
                <a:solidFill>
                  <a:schemeClr val="bg1"/>
                </a:solidFill>
                <a:latin typeface="+mn-lt"/>
              </a:rPr>
              <a:t>The 2024-25 Executive Budget and Public Schools</a:t>
            </a:r>
          </a:p>
          <a:p>
            <a:pPr algn="ctr"/>
            <a:br>
              <a:rPr lang="en-US" sz="3500" b="1" dirty="0">
                <a:solidFill>
                  <a:schemeClr val="bg1"/>
                </a:solidFill>
                <a:latin typeface="+mn-lt"/>
              </a:rPr>
            </a:br>
            <a:br>
              <a:rPr lang="en-US" sz="5200" b="1" dirty="0">
                <a:solidFill>
                  <a:schemeClr val="bg1"/>
                </a:solidFill>
                <a:latin typeface="+mn-lt"/>
              </a:rPr>
            </a:br>
            <a:br>
              <a:rPr lang="en-US" sz="11400" b="1" dirty="0">
                <a:solidFill>
                  <a:schemeClr val="bg1"/>
                </a:solidFill>
                <a:latin typeface="+mn-lt"/>
              </a:rPr>
            </a:br>
            <a:endParaRPr lang="en-US" sz="5600" b="1" dirty="0">
              <a:solidFill>
                <a:schemeClr val="bg1"/>
              </a:solidFill>
              <a:latin typeface="+mn-lt"/>
            </a:endParaRPr>
          </a:p>
          <a:p>
            <a:pPr algn="ctr"/>
            <a:endParaRPr lang="en-US" sz="3500" b="1" dirty="0">
              <a:solidFill>
                <a:schemeClr val="bg1"/>
              </a:solidFill>
              <a:latin typeface="Georgia" panose="02040502050405020303" pitchFamily="18" charset="0"/>
            </a:endParaRPr>
          </a:p>
          <a:p>
            <a:pPr algn="ctr"/>
            <a:r>
              <a:rPr lang="en-US" sz="3500" b="1" dirty="0">
                <a:solidFill>
                  <a:schemeClr val="bg1"/>
                </a:solidFill>
                <a:latin typeface="Georgia" panose="02040502050405020303" pitchFamily="18" charset="0"/>
              </a:rPr>
              <a:t>January 2024</a:t>
            </a:r>
          </a:p>
        </p:txBody>
      </p:sp>
    </p:spTree>
    <p:extLst>
      <p:ext uri="{BB962C8B-B14F-4D97-AF65-F5344CB8AC3E}">
        <p14:creationId xmlns:p14="http://schemas.microsoft.com/office/powerpoint/2010/main" val="225881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10</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005295"/>
                </a:solidFill>
                <a:latin typeface="+mn-lt"/>
              </a:rPr>
              <a:t>ECB recommendations:  SED cannot do everything without more resources, but it can do some things…</a:t>
            </a:r>
            <a:endParaRPr lang="en-US" sz="28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812DC25B-C98B-C78A-BC9D-36EABF3F80D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5" name="Content Placeholder 3">
            <a:extLst>
              <a:ext uri="{FF2B5EF4-FFF2-40B4-BE49-F238E27FC236}">
                <a16:creationId xmlns:a16="http://schemas.microsoft.com/office/drawing/2014/main" id="{CE1051FA-6AF7-6C95-D718-0119ADF7E31E}"/>
              </a:ext>
            </a:extLst>
          </p:cNvPr>
          <p:cNvGraphicFramePr>
            <a:graphicFrameLocks/>
          </p:cNvGraphicFramePr>
          <p:nvPr/>
        </p:nvGraphicFramePr>
        <p:xfrm>
          <a:off x="457200" y="1298653"/>
          <a:ext cx="10896600" cy="3747792"/>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val="2694221800"/>
                    </a:ext>
                  </a:extLst>
                </a:gridCol>
                <a:gridCol w="4457700">
                  <a:extLst>
                    <a:ext uri="{9D8B030D-6E8A-4147-A177-3AD203B41FA5}">
                      <a16:colId xmlns:a16="http://schemas.microsoft.com/office/drawing/2014/main" val="3993209730"/>
                    </a:ext>
                  </a:extLst>
                </a:gridCol>
                <a:gridCol w="4457700">
                  <a:extLst>
                    <a:ext uri="{9D8B030D-6E8A-4147-A177-3AD203B41FA5}">
                      <a16:colId xmlns:a16="http://schemas.microsoft.com/office/drawing/2014/main" val="3843412901"/>
                    </a:ext>
                  </a:extLst>
                </a:gridCol>
              </a:tblGrid>
              <a:tr h="355362">
                <a:tc>
                  <a:txBody>
                    <a:bodyPr/>
                    <a:lstStyle/>
                    <a:p>
                      <a:pPr marL="0" marR="0">
                        <a:spcBef>
                          <a:spcPts val="0"/>
                        </a:spcBef>
                        <a:spcAft>
                          <a:spcPts val="300"/>
                        </a:spcAft>
                      </a:pPr>
                      <a:endParaRPr lang="en-US" sz="1400" kern="100" dirty="0">
                        <a:effectLst/>
                      </a:endParaRPr>
                    </a:p>
                    <a:p>
                      <a:pPr marL="0" marR="0">
                        <a:spcBef>
                          <a:spcPts val="0"/>
                        </a:spcBef>
                        <a:spcAft>
                          <a:spcPts val="300"/>
                        </a:spcAft>
                      </a:pPr>
                      <a:r>
                        <a:rPr lang="en-US" sz="1400" kern="100" dirty="0">
                          <a:effectLst/>
                        </a:rPr>
                        <a:t>Formula Element</a:t>
                      </a:r>
                    </a:p>
                  </a:txBody>
                  <a:tcPr marR="137160" marT="0" marB="0"/>
                </a:tc>
                <a:tc>
                  <a:txBody>
                    <a:bodyPr/>
                    <a:lstStyle/>
                    <a:p>
                      <a:pPr marL="0" marR="0">
                        <a:spcBef>
                          <a:spcPts val="0"/>
                        </a:spcBef>
                        <a:spcAft>
                          <a:spcPts val="300"/>
                        </a:spcAft>
                      </a:pPr>
                      <a:r>
                        <a:rPr lang="en-US" sz="1400" kern="100" dirty="0">
                          <a:effectLst/>
                        </a:rPr>
                        <a:t>ECB Update Priorities </a:t>
                      </a:r>
                      <a:endParaRPr lang="en-US" sz="1800" kern="100" dirty="0">
                        <a:effectLst/>
                      </a:endParaRPr>
                    </a:p>
                    <a:p>
                      <a:pPr marL="0" marR="0">
                        <a:spcBef>
                          <a:spcPts val="0"/>
                        </a:spcBef>
                        <a:spcAft>
                          <a:spcPts val="300"/>
                        </a:spcAft>
                      </a:pPr>
                      <a:r>
                        <a:rPr lang="en-US" sz="1400" kern="100" dirty="0">
                          <a:effectLst/>
                        </a:rPr>
                        <a:t>(Funding not required to conduct update)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tc>
                <a:tc>
                  <a:txBody>
                    <a:bodyPr/>
                    <a:lstStyle/>
                    <a:p>
                      <a:pPr marL="0" marR="0">
                        <a:spcBef>
                          <a:spcPts val="0"/>
                        </a:spcBef>
                        <a:spcAft>
                          <a:spcPts val="300"/>
                        </a:spcAft>
                      </a:pPr>
                      <a:r>
                        <a:rPr lang="en-US" sz="1400" kern="100" dirty="0">
                          <a:effectLst/>
                        </a:rPr>
                        <a:t>ECB Study Priorities </a:t>
                      </a:r>
                      <a:endParaRPr lang="en-US" sz="1800" kern="100" dirty="0">
                        <a:effectLst/>
                      </a:endParaRPr>
                    </a:p>
                    <a:p>
                      <a:pPr marL="0" marR="0">
                        <a:spcBef>
                          <a:spcPts val="0"/>
                        </a:spcBef>
                        <a:spcAft>
                          <a:spcPts val="300"/>
                        </a:spcAft>
                      </a:pPr>
                      <a:r>
                        <a:rPr lang="en-US" sz="1400" kern="100" dirty="0">
                          <a:effectLst/>
                        </a:rPr>
                        <a:t>(Funding may be required for research)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tc>
                <a:extLst>
                  <a:ext uri="{0D108BD9-81ED-4DB2-BD59-A6C34878D82A}">
                    <a16:rowId xmlns:a16="http://schemas.microsoft.com/office/drawing/2014/main" val="3731256009"/>
                  </a:ext>
                </a:extLst>
              </a:tr>
              <a:tr h="803611">
                <a:tc>
                  <a:txBody>
                    <a:bodyPr/>
                    <a:lstStyle/>
                    <a:p>
                      <a:pPr marL="0" marR="0">
                        <a:spcBef>
                          <a:spcPts val="0"/>
                        </a:spcBef>
                        <a:spcAft>
                          <a:spcPts val="300"/>
                        </a:spcAft>
                      </a:pPr>
                      <a:r>
                        <a:rPr lang="en-US" sz="1200" kern="100" dirty="0">
                          <a:solidFill>
                            <a:schemeClr val="tx1"/>
                          </a:solidFill>
                          <a:effectLst/>
                        </a:rPr>
                        <a:t>Foundation Amount</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300"/>
                        </a:spcAft>
                      </a:pPr>
                      <a:r>
                        <a:rPr lang="en-US" sz="1200" kern="100" dirty="0">
                          <a:effectLst/>
                        </a:rPr>
                        <a:t>Update Successful Schools Model and Foundation Amount using outcome-based measures to identify “successful” districts. Priority Level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300"/>
                        </a:spcAft>
                      </a:pPr>
                      <a:r>
                        <a:rPr lang="en-US" sz="1200" kern="100" dirty="0">
                          <a:effectLst/>
                        </a:rPr>
                        <a:t>Review other methodologies for determining Foundation Amount. </a:t>
                      </a:r>
                      <a:endParaRPr lang="en-US" sz="1800" kern="100" dirty="0">
                        <a:effectLst/>
                      </a:endParaRPr>
                    </a:p>
                    <a:p>
                      <a:pPr marL="0" marR="0">
                        <a:spcBef>
                          <a:spcPts val="0"/>
                        </a:spcBef>
                        <a:spcAft>
                          <a:spcPts val="300"/>
                        </a:spcAft>
                      </a:pPr>
                      <a:r>
                        <a:rPr lang="en-US" sz="1200" kern="100" dirty="0">
                          <a:effectLst/>
                        </a:rPr>
                        <a:t>Priority Level 3</a:t>
                      </a:r>
                      <a:endParaRPr lang="en-US" sz="1800" kern="100" dirty="0">
                        <a:effectLst/>
                      </a:endParaRPr>
                    </a:p>
                    <a:p>
                      <a:pPr marL="0" marR="0">
                        <a:spcBef>
                          <a:spcPts val="0"/>
                        </a:spcBef>
                        <a:spcAft>
                          <a:spcPts val="300"/>
                        </a:spcAft>
                      </a:pPr>
                      <a:r>
                        <a:rPr lang="en-US" sz="1200" kern="100" dirty="0">
                          <a:effectLst/>
                        </a:rPr>
                        <a:t>ECB is not recommending the inclusion of additional costs in the Foundation Amount.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extLst>
                  <a:ext uri="{0D108BD9-81ED-4DB2-BD59-A6C34878D82A}">
                    <a16:rowId xmlns:a16="http://schemas.microsoft.com/office/drawing/2014/main" val="1545761517"/>
                  </a:ext>
                </a:extLst>
              </a:tr>
              <a:tr h="705610">
                <a:tc>
                  <a:txBody>
                    <a:bodyPr/>
                    <a:lstStyle/>
                    <a:p>
                      <a:pPr marL="0" marR="0">
                        <a:spcBef>
                          <a:spcPts val="0"/>
                        </a:spcBef>
                        <a:spcAft>
                          <a:spcPts val="300"/>
                        </a:spcAft>
                      </a:pPr>
                      <a:r>
                        <a:rPr lang="en-US" sz="1200" kern="100" dirty="0">
                          <a:solidFill>
                            <a:schemeClr val="tx1"/>
                          </a:solidFill>
                          <a:effectLst/>
                        </a:rPr>
                        <a:t>Pupil Needs Index (PNI)</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tc>
                  <a:txBody>
                    <a:bodyPr/>
                    <a:lstStyle/>
                    <a:p>
                      <a:pPr marL="0" marR="0">
                        <a:spcBef>
                          <a:spcPts val="0"/>
                        </a:spcBef>
                        <a:spcAft>
                          <a:spcPts val="300"/>
                        </a:spcAft>
                      </a:pPr>
                      <a:r>
                        <a:rPr lang="en-US" sz="1200" kern="100" dirty="0">
                          <a:effectLst/>
                        </a:rPr>
                        <a:t>Model available alternative poverty measures to 2000 Census and FRPL—e.g., Small Area Income and Poverty Estimates; direct certification data. Priority Level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tc>
                  <a:txBody>
                    <a:bodyPr/>
                    <a:lstStyle/>
                    <a:p>
                      <a:pPr marL="0" marR="0">
                        <a:spcBef>
                          <a:spcPts val="0"/>
                        </a:spcBef>
                        <a:spcAft>
                          <a:spcPts val="300"/>
                        </a:spcAft>
                      </a:pPr>
                      <a:r>
                        <a:rPr lang="en-US" sz="1200" kern="100" dirty="0">
                          <a:effectLst/>
                        </a:rPr>
                        <a:t>Explore factors that might be incorporated into the PNI (e.g., effects of concentrated poverty, homelessness) and the weight given to any current or potential new factors within the PNI (e.g., the 0.5 weighting on behalf of English Language Learners). Priority Level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extLst>
                  <a:ext uri="{0D108BD9-81ED-4DB2-BD59-A6C34878D82A}">
                    <a16:rowId xmlns:a16="http://schemas.microsoft.com/office/drawing/2014/main" val="451456495"/>
                  </a:ext>
                </a:extLst>
              </a:tr>
              <a:tr h="529207">
                <a:tc>
                  <a:txBody>
                    <a:bodyPr/>
                    <a:lstStyle/>
                    <a:p>
                      <a:pPr marL="0" marR="0">
                        <a:spcBef>
                          <a:spcPts val="0"/>
                        </a:spcBef>
                        <a:spcAft>
                          <a:spcPts val="300"/>
                        </a:spcAft>
                      </a:pPr>
                      <a:r>
                        <a:rPr lang="en-US" sz="1200" kern="100" dirty="0">
                          <a:solidFill>
                            <a:schemeClr val="tx1"/>
                          </a:solidFill>
                          <a:effectLst/>
                        </a:rPr>
                        <a:t>Regional Cost Index (RCI)</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300"/>
                        </a:spcAft>
                      </a:pPr>
                      <a:r>
                        <a:rPr lang="en-US" sz="1200" kern="100" dirty="0">
                          <a:effectLst/>
                        </a:rPr>
                        <a:t>Update data used to calculate index values (using a three-year rolling average); reconfigure regions to extent possible. Priority Level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300"/>
                        </a:spcAft>
                      </a:pPr>
                      <a:r>
                        <a:rPr lang="en-US" sz="1200" kern="100" dirty="0">
                          <a:effectLst/>
                        </a:rPr>
                        <a:t>Identify and develop alternative RCI models. Priority Level 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extLst>
                  <a:ext uri="{0D108BD9-81ED-4DB2-BD59-A6C34878D82A}">
                    <a16:rowId xmlns:a16="http://schemas.microsoft.com/office/drawing/2014/main" val="1911833806"/>
                  </a:ext>
                </a:extLst>
              </a:tr>
              <a:tr h="608352">
                <a:tc>
                  <a:txBody>
                    <a:bodyPr/>
                    <a:lstStyle/>
                    <a:p>
                      <a:pPr marL="0" marR="0">
                        <a:spcBef>
                          <a:spcPts val="0"/>
                        </a:spcBef>
                        <a:spcAft>
                          <a:spcPts val="300"/>
                        </a:spcAft>
                      </a:pPr>
                      <a:r>
                        <a:rPr lang="en-US" sz="1200" kern="100" dirty="0">
                          <a:solidFill>
                            <a:schemeClr val="tx1"/>
                          </a:solidFill>
                          <a:effectLst/>
                        </a:rPr>
                        <a:t>Expected Local Contribution</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tc>
                  <a:txBody>
                    <a:bodyPr/>
                    <a:lstStyle/>
                    <a:p>
                      <a:pPr marL="0" marR="0">
                        <a:spcBef>
                          <a:spcPts val="0"/>
                        </a:spcBef>
                        <a:spcAft>
                          <a:spcPts val="300"/>
                        </a:spcAft>
                      </a:pPr>
                      <a:r>
                        <a:rPr lang="en-US" sz="1200" kern="100" dirty="0">
                          <a:effectLst/>
                        </a:rPr>
                        <a:t>Eliminate 0.650 floor applied to Income Wealth Index. Determine whether any districts or municipalities may be precluded from raising ELC without a property tax cap override. Priority Level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tc>
                  <a:txBody>
                    <a:bodyPr/>
                    <a:lstStyle/>
                    <a:p>
                      <a:pPr marL="0" marR="0">
                        <a:spcBef>
                          <a:spcPts val="0"/>
                        </a:spcBef>
                        <a:spcAft>
                          <a:spcPts val="300"/>
                        </a:spcAft>
                      </a:pPr>
                      <a:r>
                        <a:rPr lang="en-US" sz="1200" kern="100" dirty="0">
                          <a:effectLst/>
                        </a:rPr>
                        <a:t>Assess how fiscal dependency and competing municipal needs affect raising the ELC in the state’s “Big 5” cities. Priority Level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bg2"/>
                    </a:solidFill>
                  </a:tcPr>
                </a:tc>
                <a:extLst>
                  <a:ext uri="{0D108BD9-81ED-4DB2-BD59-A6C34878D82A}">
                    <a16:rowId xmlns:a16="http://schemas.microsoft.com/office/drawing/2014/main" val="1003565196"/>
                  </a:ext>
                </a:extLst>
              </a:tr>
              <a:tr h="529207">
                <a:tc>
                  <a:txBody>
                    <a:bodyPr/>
                    <a:lstStyle/>
                    <a:p>
                      <a:pPr marL="0" marR="0">
                        <a:spcBef>
                          <a:spcPts val="0"/>
                        </a:spcBef>
                        <a:spcAft>
                          <a:spcPts val="300"/>
                        </a:spcAft>
                      </a:pPr>
                      <a:r>
                        <a:rPr lang="en-US" sz="1200" kern="100" dirty="0">
                          <a:solidFill>
                            <a:schemeClr val="tx1"/>
                          </a:solidFill>
                          <a:effectLst/>
                        </a:rPr>
                        <a:t>Weighted Pupil Count</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300"/>
                        </a:spcAft>
                      </a:pPr>
                      <a:r>
                        <a:rPr lang="en-US" sz="1200" kern="100" dirty="0">
                          <a:effectLst/>
                        </a:rPr>
                        <a:t>None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tc>
                  <a:txBody>
                    <a:bodyPr/>
                    <a:lstStyle/>
                    <a:p>
                      <a:pPr marL="0" marR="0">
                        <a:spcBef>
                          <a:spcPts val="0"/>
                        </a:spcBef>
                        <a:spcAft>
                          <a:spcPts val="300"/>
                        </a:spcAft>
                      </a:pPr>
                      <a:r>
                        <a:rPr lang="en-US" sz="1200" kern="100" dirty="0">
                          <a:effectLst/>
                        </a:rPr>
                        <a:t>Review and revise weightings within various pupil counts, including the 1.41 weighting on behalf of students with disabilities. </a:t>
                      </a:r>
                      <a:endParaRPr lang="en-US" sz="1800" kern="100" dirty="0">
                        <a:effectLst/>
                      </a:endParaRPr>
                    </a:p>
                    <a:p>
                      <a:pPr marL="0" marR="0">
                        <a:spcBef>
                          <a:spcPts val="0"/>
                        </a:spcBef>
                        <a:spcAft>
                          <a:spcPts val="300"/>
                        </a:spcAft>
                      </a:pPr>
                      <a:r>
                        <a:rPr lang="en-US" sz="1200" kern="100" dirty="0">
                          <a:effectLst/>
                        </a:rPr>
                        <a:t>Priority Level 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R="137160" marT="0" marB="0">
                    <a:solidFill>
                      <a:schemeClr val="accent1">
                        <a:lumMod val="20000"/>
                        <a:lumOff val="80000"/>
                      </a:schemeClr>
                    </a:solidFill>
                  </a:tcPr>
                </a:tc>
                <a:extLst>
                  <a:ext uri="{0D108BD9-81ED-4DB2-BD59-A6C34878D82A}">
                    <a16:rowId xmlns:a16="http://schemas.microsoft.com/office/drawing/2014/main" val="2468091677"/>
                  </a:ext>
                </a:extLst>
              </a:tr>
            </a:tbl>
          </a:graphicData>
        </a:graphic>
      </p:graphicFrame>
      <p:sp>
        <p:nvSpPr>
          <p:cNvPr id="9" name="TextBox 8">
            <a:extLst>
              <a:ext uri="{FF2B5EF4-FFF2-40B4-BE49-F238E27FC236}">
                <a16:creationId xmlns:a16="http://schemas.microsoft.com/office/drawing/2014/main" id="{9F933FF5-EDA1-F52A-B324-05A6DC931CC0}"/>
              </a:ext>
            </a:extLst>
          </p:cNvPr>
          <p:cNvSpPr txBox="1"/>
          <p:nvPr/>
        </p:nvSpPr>
        <p:spPr>
          <a:xfrm>
            <a:off x="457200" y="5202097"/>
            <a:ext cx="10896600" cy="923330"/>
          </a:xfrm>
          <a:prstGeom prst="rect">
            <a:avLst/>
          </a:prstGeom>
          <a:noFill/>
        </p:spPr>
        <p:txBody>
          <a:bodyPr wrap="square" rtlCol="0">
            <a:spAutoFit/>
          </a:bodyPr>
          <a:lstStyle/>
          <a:p>
            <a:pPr marL="0" indent="0" algn="ctr">
              <a:spcBef>
                <a:spcPts val="0"/>
              </a:spcBef>
              <a:spcAft>
                <a:spcPts val="600"/>
              </a:spcAft>
              <a:buNone/>
            </a:pPr>
            <a:r>
              <a:rPr lang="en-US" sz="1800" i="1" dirty="0">
                <a:effectLst>
                  <a:outerShdw blurRad="38100" dist="38100" dir="2700000" algn="tl">
                    <a:srgbClr val="000000">
                      <a:alpha val="43137"/>
                    </a:srgbClr>
                  </a:outerShdw>
                </a:effectLst>
                <a:latin typeface="Georgia" panose="02040502050405020303" pitchFamily="18" charset="0"/>
              </a:rPr>
              <a:t>A key point:  Any one change may have significant positive or detrimental effects </a:t>
            </a:r>
            <a:br>
              <a:rPr lang="en-US" sz="1800" i="1" dirty="0">
                <a:effectLst>
                  <a:outerShdw blurRad="38100" dist="38100" dir="2700000" algn="tl">
                    <a:srgbClr val="000000">
                      <a:alpha val="43137"/>
                    </a:srgbClr>
                  </a:outerShdw>
                </a:effectLst>
                <a:latin typeface="Georgia" panose="02040502050405020303" pitchFamily="18" charset="0"/>
              </a:rPr>
            </a:br>
            <a:r>
              <a:rPr lang="en-US" sz="1800" i="1" dirty="0">
                <a:effectLst>
                  <a:outerShdw blurRad="38100" dist="38100" dir="2700000" algn="tl">
                    <a:srgbClr val="000000">
                      <a:alpha val="43137"/>
                    </a:srgbClr>
                  </a:outerShdw>
                </a:effectLst>
                <a:latin typeface="Georgia" panose="02040502050405020303" pitchFamily="18" charset="0"/>
              </a:rPr>
              <a:t>for a class of districts. </a:t>
            </a:r>
            <a:r>
              <a:rPr lang="en-US" i="1" dirty="0">
                <a:effectLst>
                  <a:outerShdw blurRad="38100" dist="38100" dir="2700000" algn="tl">
                    <a:srgbClr val="000000">
                      <a:alpha val="43137"/>
                    </a:srgbClr>
                  </a:outerShdw>
                </a:effectLst>
                <a:latin typeface="Georgia" panose="02040502050405020303" pitchFamily="18" charset="0"/>
              </a:rPr>
              <a:t>I</a:t>
            </a:r>
            <a:r>
              <a:rPr lang="en-US" sz="1800" i="1" dirty="0">
                <a:effectLst>
                  <a:outerShdw blurRad="38100" dist="38100" dir="2700000" algn="tl">
                    <a:srgbClr val="000000">
                      <a:alpha val="43137"/>
                    </a:srgbClr>
                  </a:outerShdw>
                </a:effectLst>
                <a:latin typeface="Georgia" panose="02040502050405020303" pitchFamily="18" charset="0"/>
              </a:rPr>
              <a:t>t is necessary to consider packages of changes; that might </a:t>
            </a:r>
            <a:br>
              <a:rPr lang="en-US" sz="1800" i="1" dirty="0">
                <a:effectLst>
                  <a:outerShdw blurRad="38100" dist="38100" dir="2700000" algn="tl">
                    <a:srgbClr val="000000">
                      <a:alpha val="43137"/>
                    </a:srgbClr>
                  </a:outerShdw>
                </a:effectLst>
                <a:latin typeface="Georgia" panose="02040502050405020303" pitchFamily="18" charset="0"/>
              </a:rPr>
            </a:br>
            <a:r>
              <a:rPr lang="en-US" sz="1800" i="1" dirty="0">
                <a:effectLst>
                  <a:outerShdw blurRad="38100" dist="38100" dir="2700000" algn="tl">
                    <a:srgbClr val="000000">
                      <a:alpha val="43137"/>
                    </a:srgbClr>
                  </a:outerShdw>
                </a:effectLst>
                <a:latin typeface="Georgia" panose="02040502050405020303" pitchFamily="18" charset="0"/>
              </a:rPr>
              <a:t>necessitate deferring any structural changes until more options can be developed.</a:t>
            </a:r>
          </a:p>
        </p:txBody>
      </p:sp>
    </p:spTree>
    <p:extLst>
      <p:ext uri="{BB962C8B-B14F-4D97-AF65-F5344CB8AC3E}">
        <p14:creationId xmlns:p14="http://schemas.microsoft.com/office/powerpoint/2010/main" val="44682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199" y="1300538"/>
            <a:ext cx="11069053" cy="4705736"/>
          </a:xfrm>
        </p:spPr>
        <p:txBody>
          <a:bodyPr>
            <a:noAutofit/>
          </a:bodyPr>
          <a:lstStyle/>
          <a:p>
            <a:pPr>
              <a:lnSpc>
                <a:spcPct val="100000"/>
              </a:lnSpc>
              <a:spcBef>
                <a:spcPts val="0"/>
              </a:spcBef>
              <a:spcAft>
                <a:spcPts val="1500"/>
              </a:spcAft>
              <a:buFont typeface="Wingdings" panose="05000000000000000000" pitchFamily="2" charset="2"/>
              <a:buChar char="Ø"/>
            </a:pPr>
            <a:r>
              <a:rPr lang="en-US" sz="1500" b="1" dirty="0"/>
              <a:t>School Meals:</a:t>
            </a:r>
            <a:r>
              <a:rPr lang="en-US" sz="1500" dirty="0">
                <a:latin typeface="Georgia" panose="02040502050405020303" pitchFamily="18" charset="0"/>
              </a:rPr>
              <a:t>  $11 million increase to continue state subsidy for schools participating in Community Eligibility Provision, but would not fund universal free meals.</a:t>
            </a:r>
          </a:p>
          <a:p>
            <a:pPr>
              <a:lnSpc>
                <a:spcPct val="100000"/>
              </a:lnSpc>
              <a:spcBef>
                <a:spcPts val="0"/>
              </a:spcBef>
              <a:spcAft>
                <a:spcPts val="1500"/>
              </a:spcAft>
              <a:buFont typeface="Wingdings" panose="05000000000000000000" pitchFamily="2" charset="2"/>
              <a:buChar char="Ø"/>
            </a:pPr>
            <a:r>
              <a:rPr lang="en-US" sz="1500" b="1" dirty="0"/>
              <a:t>Zero-Emission School Buses:  </a:t>
            </a:r>
            <a:r>
              <a:rPr lang="en-US" sz="1500" dirty="0">
                <a:latin typeface="Georgia" panose="02040502050405020303" pitchFamily="18" charset="0"/>
              </a:rPr>
              <a:t>Budget would exclude funds from Environmental Bond Act in calculating Transportation Aid for districts participating in a NYSERDA program, increasing state support.</a:t>
            </a:r>
          </a:p>
          <a:p>
            <a:pPr>
              <a:lnSpc>
                <a:spcPct val="100000"/>
              </a:lnSpc>
              <a:spcBef>
                <a:spcPts val="0"/>
              </a:spcBef>
              <a:spcAft>
                <a:spcPts val="1500"/>
              </a:spcAft>
              <a:buFont typeface="Wingdings" panose="05000000000000000000" pitchFamily="2" charset="2"/>
              <a:buChar char="Ø"/>
            </a:pPr>
            <a:r>
              <a:rPr lang="en-US" sz="1500" b="1" dirty="0"/>
              <a:t>Health and Mental Health Initiatives: </a:t>
            </a:r>
            <a:r>
              <a:rPr lang="en-US" sz="1500" dirty="0">
                <a:latin typeface="Georgia" panose="02040502050405020303" pitchFamily="18" charset="0"/>
              </a:rPr>
              <a:t>Budget increases funding for school-based health clinics and for loan repayment for child mental health practitioners. Funding has not been identified for Governor’s Pledge to support a school-based mental health clinic for any school desiring one. There are other mental health-related initiatives.</a:t>
            </a:r>
            <a:endParaRPr lang="en-US" sz="1500" b="1" dirty="0">
              <a:latin typeface="Georgia" panose="02040502050405020303" pitchFamily="18" charset="0"/>
            </a:endParaRPr>
          </a:p>
          <a:p>
            <a:pPr>
              <a:lnSpc>
                <a:spcPct val="100000"/>
              </a:lnSpc>
              <a:spcBef>
                <a:spcPts val="0"/>
              </a:spcBef>
              <a:spcAft>
                <a:spcPts val="1500"/>
              </a:spcAft>
              <a:buFont typeface="Wingdings" panose="05000000000000000000" pitchFamily="2" charset="2"/>
              <a:buChar char="Ø"/>
            </a:pPr>
            <a:r>
              <a:rPr lang="en-US" sz="1500" b="1" dirty="0"/>
              <a:t>Residential Placement Cost Shift:  </a:t>
            </a:r>
            <a:r>
              <a:rPr lang="en-US" sz="1500" dirty="0">
                <a:latin typeface="Georgia" panose="02040502050405020303" pitchFamily="18" charset="0"/>
              </a:rPr>
              <a:t>Budget would continue elimination of state share of room and board costs for residential special education placements; estimated impact of $28.6 million on districts outside of New York City.</a:t>
            </a:r>
          </a:p>
          <a:p>
            <a:pPr>
              <a:lnSpc>
                <a:spcPct val="100000"/>
              </a:lnSpc>
              <a:spcBef>
                <a:spcPts val="0"/>
              </a:spcBef>
              <a:spcAft>
                <a:spcPts val="1500"/>
              </a:spcAft>
              <a:buFont typeface="Wingdings" panose="05000000000000000000" pitchFamily="2" charset="2"/>
              <a:buChar char="Ø"/>
            </a:pPr>
            <a:r>
              <a:rPr lang="en-US" sz="1500" b="1" dirty="0"/>
              <a:t>Career and Technical Education:  </a:t>
            </a:r>
            <a:r>
              <a:rPr lang="en-US" sz="1500" dirty="0">
                <a:latin typeface="Georgia" panose="02040502050405020303" pitchFamily="18" charset="0"/>
              </a:rPr>
              <a:t>Budget would provide no increase in BOCES or Special Services Aid to support career and technical education.</a:t>
            </a:r>
          </a:p>
          <a:p>
            <a:pPr>
              <a:lnSpc>
                <a:spcPct val="100000"/>
              </a:lnSpc>
              <a:spcBef>
                <a:spcPts val="0"/>
              </a:spcBef>
              <a:spcAft>
                <a:spcPts val="1500"/>
              </a:spcAft>
              <a:buFont typeface="Wingdings" panose="05000000000000000000" pitchFamily="2" charset="2"/>
              <a:buChar char="Ø"/>
            </a:pPr>
            <a:r>
              <a:rPr lang="en-US" sz="1500" b="1" dirty="0"/>
              <a:t>Smart Schools Bond Act:  </a:t>
            </a:r>
            <a:r>
              <a:rPr lang="en-US" sz="1500" dirty="0">
                <a:latin typeface="Georgia" panose="02040502050405020303" pitchFamily="18" charset="0"/>
              </a:rPr>
              <a:t>Budget would eliminate Smart Schools Review Board, allowing SED to make final decisions.</a:t>
            </a:r>
          </a:p>
          <a:p>
            <a:pPr>
              <a:lnSpc>
                <a:spcPct val="100000"/>
              </a:lnSpc>
              <a:spcBef>
                <a:spcPts val="0"/>
              </a:spcBef>
              <a:spcAft>
                <a:spcPts val="1800"/>
              </a:spcAft>
              <a:buFont typeface="Wingdings" panose="05000000000000000000" pitchFamily="2" charset="2"/>
              <a:buChar char="Ø"/>
            </a:pPr>
            <a:r>
              <a:rPr lang="en-US" sz="1500" b="1" dirty="0"/>
              <a:t>State Education Department Staffing:</a:t>
            </a:r>
            <a:r>
              <a:rPr lang="en-US" sz="1500" dirty="0">
                <a:latin typeface="Georgia" panose="02040502050405020303" pitchFamily="18" charset="0"/>
              </a:rPr>
              <a:t>  Budget would fund 24 additional SED positions</a:t>
            </a:r>
            <a:endParaRPr lang="en-US" sz="15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11</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Other Funding Items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35161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Science of Reading</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State Education Department would develop best practices and schools must align curriculum with best practices by 9/1/25</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No specific funding except $10 million to train 20K teachers using NYSUT teacher centers</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Curriculum mandate </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FAFSA Completion</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Require all schools to ensure seniors complete FAFSA beginning in the 2024-25 SY</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Students that are 18 or guardians may waive this requirement.</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35K waiver NOT included</a:t>
            </a: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12</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Executive Budget Policy Proposals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72522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Science of Reading</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State Education Department would develop best practices and schools must align curriculum with best practices by 9/1/25</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No specific funding except $10 million to train 20K teachers using NYSUT teacher centers</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Curriculum mandate </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FAFSA Completion</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Require all schools to ensure seniors complete FAFSA beginning in the 2024-25 SY</a:t>
            </a:r>
          </a:p>
          <a:p>
            <a:pPr lvl="1">
              <a:spcBef>
                <a:spcPts val="0"/>
              </a:spcBef>
              <a:spcAft>
                <a:spcPts val="1800"/>
              </a:spcAft>
              <a:buFont typeface="Wingdings" panose="05000000000000000000" pitchFamily="2" charset="2"/>
              <a:buChar char="Ø"/>
            </a:pPr>
            <a:r>
              <a:rPr lang="en-US" sz="1600" dirty="0">
                <a:latin typeface="Georgia" panose="02040502050405020303" pitchFamily="18" charset="0"/>
              </a:rPr>
              <a:t>Students that are 18 or guardians may waive this requirement.</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35K waiver NOT included</a:t>
            </a: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13</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Executive Budget Policy Proposals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259129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905F279B-7F7C-1776-7562-5AEE048DC5F8}"/>
              </a:ext>
            </a:extLst>
          </p:cNvPr>
          <p:cNvGraphicFramePr>
            <a:graphicFrameLocks noGrp="1"/>
          </p:cNvGraphicFramePr>
          <p:nvPr>
            <p:ph idx="1"/>
            <p:extLst>
              <p:ext uri="{D42A27DB-BD31-4B8C-83A1-F6EECF244321}">
                <p14:modId xmlns:p14="http://schemas.microsoft.com/office/powerpoint/2010/main" val="3266893631"/>
              </p:ext>
            </p:extLst>
          </p:nvPr>
        </p:nvGraphicFramePr>
        <p:xfrm>
          <a:off x="779477" y="525330"/>
          <a:ext cx="10515600" cy="451359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771323216"/>
                    </a:ext>
                  </a:extLst>
                </a:gridCol>
                <a:gridCol w="5257800">
                  <a:extLst>
                    <a:ext uri="{9D8B030D-6E8A-4147-A177-3AD203B41FA5}">
                      <a16:colId xmlns:a16="http://schemas.microsoft.com/office/drawing/2014/main" val="399500232"/>
                    </a:ext>
                  </a:extLst>
                </a:gridCol>
              </a:tblGrid>
              <a:tr h="1155924">
                <a:tc gridSpan="2">
                  <a:txBody>
                    <a:bodyPr/>
                    <a:lstStyle/>
                    <a:p>
                      <a:pPr algn="ctr"/>
                      <a:r>
                        <a:rPr lang="en-US" sz="3200" dirty="0"/>
                        <a:t>The Council’s Top 10 Legislative Priorities for 2024</a:t>
                      </a:r>
                    </a:p>
                  </a:txBody>
                  <a:tcPr anchor="ctr">
                    <a:solidFill>
                      <a:srgbClr val="005295"/>
                    </a:solidFill>
                  </a:tcPr>
                </a:tc>
                <a:tc hMerge="1">
                  <a:txBody>
                    <a:bodyPr/>
                    <a:lstStyle/>
                    <a:p>
                      <a:endParaRPr lang="en-US" dirty="0"/>
                    </a:p>
                  </a:txBody>
                  <a:tcPr/>
                </a:tc>
                <a:extLst>
                  <a:ext uri="{0D108BD9-81ED-4DB2-BD59-A6C34878D82A}">
                    <a16:rowId xmlns:a16="http://schemas.microsoft.com/office/drawing/2014/main" val="626051288"/>
                  </a:ext>
                </a:extLst>
              </a:tr>
              <a:tr h="671535">
                <a:tc>
                  <a:txBody>
                    <a:bodyPr/>
                    <a:lstStyle/>
                    <a:p>
                      <a:pPr algn="l"/>
                      <a:r>
                        <a:rPr lang="en-US" dirty="0"/>
                        <a:t>Fix APPR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Fix Civil Service</a:t>
                      </a:r>
                    </a:p>
                  </a:txBody>
                  <a:tcPr anchor="ctr"/>
                </a:tc>
                <a:extLst>
                  <a:ext uri="{0D108BD9-81ED-4DB2-BD59-A6C34878D82A}">
                    <a16:rowId xmlns:a16="http://schemas.microsoft.com/office/drawing/2014/main" val="3373117723"/>
                  </a:ext>
                </a:extLst>
              </a:tr>
              <a:tr h="671535">
                <a:tc>
                  <a:txBody>
                    <a:bodyPr/>
                    <a:lstStyle/>
                    <a:p>
                      <a:pPr algn="l"/>
                      <a:r>
                        <a:rPr lang="en-US" dirty="0"/>
                        <a:t>Increase Capital Outlay Authority </a:t>
                      </a:r>
                    </a:p>
                  </a:txBody>
                  <a:tcPr anchor="ctr"/>
                </a:tc>
                <a:tc>
                  <a:txBody>
                    <a:bodyPr/>
                    <a:lstStyle/>
                    <a:p>
                      <a:pPr algn="l"/>
                      <a:r>
                        <a:rPr lang="en-US" dirty="0"/>
                        <a:t>Extend Suspension of Retiree Earnings Limitations</a:t>
                      </a:r>
                    </a:p>
                  </a:txBody>
                  <a:tcPr anchor="ctr"/>
                </a:tc>
                <a:extLst>
                  <a:ext uri="{0D108BD9-81ED-4DB2-BD59-A6C34878D82A}">
                    <a16:rowId xmlns:a16="http://schemas.microsoft.com/office/drawing/2014/main" val="378285836"/>
                  </a:ext>
                </a:extLst>
              </a:tr>
              <a:tr h="671535">
                <a:tc>
                  <a:txBody>
                    <a:bodyPr/>
                    <a:lstStyle/>
                    <a:p>
                      <a:pPr algn="l"/>
                      <a:r>
                        <a:rPr lang="en-US" dirty="0"/>
                        <a:t>Enhance Student Safety</a:t>
                      </a:r>
                    </a:p>
                  </a:txBody>
                  <a:tcPr anchor="ctr"/>
                </a:tc>
                <a:tc>
                  <a:txBody>
                    <a:bodyPr/>
                    <a:lstStyle/>
                    <a:p>
                      <a:pPr algn="l"/>
                      <a:r>
                        <a:rPr lang="en-US" dirty="0"/>
                        <a:t>Overhaul Zero-Emission Bus Mandate</a:t>
                      </a:r>
                    </a:p>
                  </a:txBody>
                  <a:tcPr anchor="ctr"/>
                </a:tc>
                <a:extLst>
                  <a:ext uri="{0D108BD9-81ED-4DB2-BD59-A6C34878D82A}">
                    <a16:rowId xmlns:a16="http://schemas.microsoft.com/office/drawing/2014/main" val="3596123411"/>
                  </a:ext>
                </a:extLst>
              </a:tr>
              <a:tr h="671535">
                <a:tc>
                  <a:txBody>
                    <a:bodyPr/>
                    <a:lstStyle/>
                    <a:p>
                      <a:pPr algn="l"/>
                      <a:r>
                        <a:rPr lang="en-US" dirty="0"/>
                        <a:t>Expand Reserve Fund Flexibility</a:t>
                      </a:r>
                    </a:p>
                  </a:txBody>
                  <a:tcPr anchor="ctr"/>
                </a:tc>
                <a:tc>
                  <a:txBody>
                    <a:bodyPr/>
                    <a:lstStyle/>
                    <a:p>
                      <a:pPr algn="l"/>
                      <a:r>
                        <a:rPr lang="en-US" sz="1800" kern="1200" dirty="0">
                          <a:solidFill>
                            <a:schemeClr val="dk1"/>
                          </a:solidFill>
                          <a:effectLst/>
                          <a:latin typeface="+mn-lt"/>
                          <a:ea typeface="+mn-ea"/>
                          <a:cs typeface="+mn-cs"/>
                        </a:rPr>
                        <a:t>Authorize Late August Instructional Days</a:t>
                      </a:r>
                      <a:endParaRPr lang="en-US" dirty="0"/>
                    </a:p>
                  </a:txBody>
                  <a:tcPr anchor="ctr"/>
                </a:tc>
                <a:extLst>
                  <a:ext uri="{0D108BD9-81ED-4DB2-BD59-A6C34878D82A}">
                    <a16:rowId xmlns:a16="http://schemas.microsoft.com/office/drawing/2014/main" val="210517236"/>
                  </a:ext>
                </a:extLst>
              </a:tr>
              <a:tr h="671535">
                <a:tc>
                  <a:txBody>
                    <a:bodyPr/>
                    <a:lstStyle/>
                    <a:p>
                      <a:pPr algn="l"/>
                      <a:r>
                        <a:rPr lang="en-US" dirty="0"/>
                        <a:t>Support Career and Technical Education</a:t>
                      </a:r>
                    </a:p>
                  </a:txBody>
                  <a:tcPr anchor="ctr"/>
                </a:tc>
                <a:tc>
                  <a:txBody>
                    <a:bodyPr/>
                    <a:lstStyle/>
                    <a:p>
                      <a:pPr algn="l"/>
                      <a:r>
                        <a:rPr lang="en-US" dirty="0"/>
                        <a:t>Modify the Tax Cap</a:t>
                      </a:r>
                    </a:p>
                  </a:txBody>
                  <a:tcPr anchor="ctr"/>
                </a:tc>
                <a:extLst>
                  <a:ext uri="{0D108BD9-81ED-4DB2-BD59-A6C34878D82A}">
                    <a16:rowId xmlns:a16="http://schemas.microsoft.com/office/drawing/2014/main" val="505548772"/>
                  </a:ext>
                </a:extLst>
              </a:tr>
            </a:tbl>
          </a:graphicData>
        </a:graphic>
      </p:graphicFrame>
      <p:sp>
        <p:nvSpPr>
          <p:cNvPr id="4" name="Slide Number Placeholder 3">
            <a:extLst>
              <a:ext uri="{FF2B5EF4-FFF2-40B4-BE49-F238E27FC236}">
                <a16:creationId xmlns:a16="http://schemas.microsoft.com/office/drawing/2014/main" id="{DF2B3266-2D33-C735-96C9-97A21E141CE1}"/>
              </a:ext>
            </a:extLst>
          </p:cNvPr>
          <p:cNvSpPr>
            <a:spLocks noGrp="1"/>
          </p:cNvSpPr>
          <p:nvPr>
            <p:ph type="sldNum" sz="quarter" idx="12"/>
          </p:nvPr>
        </p:nvSpPr>
        <p:spPr/>
        <p:txBody>
          <a:bodyPr/>
          <a:lstStyle/>
          <a:p>
            <a:fld id="{09B1050B-8FD7-42AC-ADE7-9FDF082EB205}" type="slidenum">
              <a:rPr lang="en-US" sz="1200" b="1" smtClean="0">
                <a:solidFill>
                  <a:srgbClr val="005295"/>
                </a:solidFill>
              </a:rPr>
              <a:pPr/>
              <a:t>14</a:t>
            </a:fld>
            <a:endParaRPr lang="en-US" dirty="0"/>
          </a:p>
        </p:txBody>
      </p:sp>
      <p:pic>
        <p:nvPicPr>
          <p:cNvPr id="6" name="Picture 8" descr="NYSCOSS_LOGO_stacked.color.jpg">
            <a:extLst>
              <a:ext uri="{FF2B5EF4-FFF2-40B4-BE49-F238E27FC236}">
                <a16:creationId xmlns:a16="http://schemas.microsoft.com/office/drawing/2014/main" id="{C2773B78-01F1-5104-E224-33A46B779300}"/>
              </a:ext>
            </a:extLst>
          </p:cNvPr>
          <p:cNvPicPr>
            <a:picLocks noChangeArrowheads="1"/>
          </p:cNvPicPr>
          <p:nvPr/>
        </p:nvPicPr>
        <p:blipFill>
          <a:blip r:embed="rId2" cstate="print"/>
          <a:srcRect/>
          <a:stretch>
            <a:fillRect/>
          </a:stretch>
        </p:blipFill>
        <p:spPr bwMode="auto">
          <a:xfrm>
            <a:off x="543968" y="5777082"/>
            <a:ext cx="1166104" cy="913379"/>
          </a:xfrm>
          <a:prstGeom prst="rect">
            <a:avLst/>
          </a:prstGeom>
          <a:noFill/>
          <a:ln w="9525">
            <a:noFill/>
            <a:miter lim="800000"/>
            <a:headEnd/>
            <a:tailEnd/>
          </a:ln>
        </p:spPr>
      </p:pic>
    </p:spTree>
    <p:extLst>
      <p:ext uri="{BB962C8B-B14F-4D97-AF65-F5344CB8AC3E}">
        <p14:creationId xmlns:p14="http://schemas.microsoft.com/office/powerpoint/2010/main" val="297805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84517"/>
            <a:ext cx="10896599" cy="4705736"/>
          </a:xfrm>
        </p:spPr>
        <p:txBody>
          <a:bodyPr>
            <a:noAutofit/>
          </a:bodyPr>
          <a:lstStyle/>
          <a:p>
            <a:pPr marL="0" indent="0">
              <a:spcBef>
                <a:spcPts val="0"/>
              </a:spcBef>
              <a:spcAft>
                <a:spcPts val="1800"/>
              </a:spcAft>
              <a:buNone/>
            </a:pPr>
            <a:r>
              <a:rPr lang="en-US" sz="2200" dirty="0">
                <a:latin typeface="Georgia" panose="02040502050405020303" pitchFamily="18" charset="0"/>
              </a:rPr>
              <a:t>There were extensive  discussions among public school groups on how to change APPR, going from December 2022 to the end of the legislative session. Later discussions included the State Education Department. Came close to an agreement.</a:t>
            </a:r>
          </a:p>
          <a:p>
            <a:pPr>
              <a:spcBef>
                <a:spcPts val="0"/>
              </a:spcBef>
              <a:spcAft>
                <a:spcPts val="1200"/>
              </a:spcAft>
              <a:buFont typeface="Wingdings" panose="05000000000000000000" pitchFamily="2" charset="2"/>
              <a:buChar char="Ø"/>
            </a:pPr>
            <a:r>
              <a:rPr lang="en-US" sz="2200" b="1" dirty="0"/>
              <a:t>Basic components:  </a:t>
            </a:r>
          </a:p>
          <a:p>
            <a:pPr lvl="1">
              <a:spcBef>
                <a:spcPts val="0"/>
              </a:spcBef>
              <a:spcAft>
                <a:spcPts val="1200"/>
              </a:spcAft>
              <a:buFont typeface="Calibri" panose="020F0502020204030204" pitchFamily="34" charset="0"/>
              <a:buChar char="—"/>
            </a:pPr>
            <a:r>
              <a:rPr lang="en-US" sz="2000" dirty="0">
                <a:latin typeface="Georgia" panose="02040502050405020303" pitchFamily="18" charset="0"/>
              </a:rPr>
              <a:t>Restore local control through negotiated plans with limited state-required elements—e.g., specify number of observations, use criteria aligned with state teaching/leadership standards; </a:t>
            </a:r>
          </a:p>
          <a:p>
            <a:pPr lvl="1">
              <a:spcBef>
                <a:spcPts val="0"/>
              </a:spcBef>
              <a:spcAft>
                <a:spcPts val="1200"/>
              </a:spcAft>
              <a:buFont typeface="Calibri" panose="020F0502020204030204" pitchFamily="34" charset="0"/>
              <a:buChar char="—"/>
            </a:pPr>
            <a:r>
              <a:rPr lang="en-US" sz="2000" dirty="0">
                <a:latin typeface="Georgia" panose="02040502050405020303" pitchFamily="18" charset="0"/>
              </a:rPr>
              <a:t>No requirement to include student performance measures; could use all rubric components;</a:t>
            </a:r>
          </a:p>
          <a:p>
            <a:pPr lvl="1">
              <a:spcBef>
                <a:spcPts val="0"/>
              </a:spcBef>
              <a:spcAft>
                <a:spcPts val="1800"/>
              </a:spcAft>
              <a:buFont typeface="Calibri" panose="020F0502020204030204" pitchFamily="34" charset="0"/>
              <a:buChar char="—"/>
            </a:pPr>
            <a:r>
              <a:rPr lang="en-US" sz="2000" dirty="0">
                <a:latin typeface="Georgia" panose="02040502050405020303" pitchFamily="18" charset="0"/>
              </a:rPr>
              <a:t>Mandated linkages to high stakes decisions would be repealed.</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Some points of discussion:  Should SED approve plans? What data, if any, should districts be required to report to SED?</a:t>
            </a:r>
          </a:p>
          <a:p>
            <a:pPr>
              <a:spcBef>
                <a:spcPts val="0"/>
              </a:spcBef>
              <a:spcAft>
                <a:spcPts val="2400"/>
              </a:spcAft>
              <a:buFont typeface="Wingdings" panose="05000000000000000000" pitchFamily="2" charset="2"/>
              <a:buChar char="Ø"/>
            </a:pPr>
            <a:endParaRPr lang="en-US" sz="2200" dirty="0"/>
          </a:p>
          <a:p>
            <a:pPr>
              <a:spcBef>
                <a:spcPts val="0"/>
              </a:spcBef>
              <a:spcAft>
                <a:spcPts val="1800"/>
              </a:spcAft>
              <a:buFont typeface="Wingdings" panose="05000000000000000000" pitchFamily="2" charset="2"/>
              <a:buChar char="Ø"/>
            </a:pPr>
            <a:endParaRPr lang="en-US" sz="1800" dirty="0"/>
          </a:p>
          <a:p>
            <a:pPr marL="0" indent="0">
              <a:spcBef>
                <a:spcPts val="0"/>
              </a:spcBef>
              <a:spcAft>
                <a:spcPts val="1800"/>
              </a:spcAft>
              <a:buNone/>
            </a:pPr>
            <a:endParaRPr lang="en-US" sz="1800" dirty="0"/>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15</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Annual Professional Performance Reviews (APPR)</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46950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84517"/>
            <a:ext cx="10896599" cy="4705736"/>
          </a:xfrm>
        </p:spPr>
        <p:txBody>
          <a:bodyPr>
            <a:noAutofit/>
          </a:bodyPr>
          <a:lstStyle/>
          <a:p>
            <a:pPr marL="0" indent="0">
              <a:spcBef>
                <a:spcPts val="0"/>
              </a:spcBef>
              <a:spcAft>
                <a:spcPts val="1800"/>
              </a:spcAft>
              <a:buNone/>
            </a:pPr>
            <a:r>
              <a:rPr lang="en-US" sz="2400" b="1" dirty="0">
                <a:latin typeface="Georgia" panose="02040502050405020303" pitchFamily="18" charset="0"/>
              </a:rPr>
              <a:t>Major point of contention among groups and SED—transition to new system:</a:t>
            </a:r>
          </a:p>
          <a:p>
            <a:pPr>
              <a:spcBef>
                <a:spcPts val="0"/>
              </a:spcBef>
              <a:spcAft>
                <a:spcPts val="1800"/>
              </a:spcAft>
              <a:buFont typeface="Wingdings" panose="05000000000000000000" pitchFamily="2" charset="2"/>
              <a:buChar char="Ø"/>
            </a:pPr>
            <a:r>
              <a:rPr lang="en-US" sz="2400" dirty="0">
                <a:latin typeface="Georgia" panose="02040502050405020303" pitchFamily="18" charset="0"/>
              </a:rPr>
              <a:t>NYSCOSS and some other groups felt districts should have a permanent option; SED and Big 5 favored requiring eventual transition to new system.</a:t>
            </a:r>
          </a:p>
          <a:p>
            <a:pPr>
              <a:spcBef>
                <a:spcPts val="0"/>
              </a:spcBef>
              <a:spcAft>
                <a:spcPts val="1200"/>
              </a:spcAft>
              <a:buFont typeface="Wingdings" panose="05000000000000000000" pitchFamily="2" charset="2"/>
              <a:buChar char="Ø"/>
            </a:pPr>
            <a:r>
              <a:rPr lang="en-US" sz="2400" dirty="0">
                <a:latin typeface="Georgia" panose="02040502050405020303" pitchFamily="18" charset="0"/>
              </a:rPr>
              <a:t>Possible compromises—both would require transition within 8 years:</a:t>
            </a:r>
          </a:p>
          <a:p>
            <a:pPr lvl="1">
              <a:spcBef>
                <a:spcPts val="0"/>
              </a:spcBef>
              <a:spcAft>
                <a:spcPts val="1200"/>
              </a:spcAft>
              <a:buFont typeface="Calibri" panose="020F0502020204030204" pitchFamily="34" charset="0"/>
              <a:buChar char="—"/>
            </a:pPr>
            <a:r>
              <a:rPr lang="en-US" sz="2000" b="1" dirty="0"/>
              <a:t>Position 1:</a:t>
            </a:r>
            <a:r>
              <a:rPr lang="en-US" sz="2000" dirty="0">
                <a:latin typeface="Georgia" panose="02040502050405020303" pitchFamily="18" charset="0"/>
              </a:rPr>
              <a:t>  Districts could submit current plan for determination by SED whether it would satisfy new law; district and union </a:t>
            </a:r>
            <a:r>
              <a:rPr lang="en-US" sz="2000" u="sng" dirty="0">
                <a:latin typeface="Georgia" panose="02040502050405020303" pitchFamily="18" charset="0"/>
              </a:rPr>
              <a:t>would have to agree</a:t>
            </a:r>
            <a:r>
              <a:rPr lang="en-US" sz="2000" dirty="0">
                <a:latin typeface="Georgia" panose="02040502050405020303" pitchFamily="18" charset="0"/>
              </a:rPr>
              <a:t> to submit that plan.</a:t>
            </a:r>
          </a:p>
          <a:p>
            <a:pPr lvl="1">
              <a:spcBef>
                <a:spcPts val="0"/>
              </a:spcBef>
              <a:spcAft>
                <a:spcPts val="1200"/>
              </a:spcAft>
              <a:buFont typeface="Calibri" panose="020F0502020204030204" pitchFamily="34" charset="0"/>
              <a:buChar char="—"/>
            </a:pPr>
            <a:r>
              <a:rPr lang="en-US" sz="2000" b="1" dirty="0"/>
              <a:t>Position 2:</a:t>
            </a:r>
            <a:r>
              <a:rPr lang="en-US" sz="2000" dirty="0"/>
              <a:t>  </a:t>
            </a:r>
            <a:r>
              <a:rPr lang="en-US" sz="2000" dirty="0">
                <a:latin typeface="Georgia" panose="02040502050405020303" pitchFamily="18" charset="0"/>
              </a:rPr>
              <a:t>Districts could continue to use plan develop unless SED determines that plan will not satisfy new law—district and union </a:t>
            </a:r>
            <a:r>
              <a:rPr lang="en-US" sz="2000" u="sng" dirty="0">
                <a:latin typeface="Georgia" panose="02040502050405020303" pitchFamily="18" charset="0"/>
              </a:rPr>
              <a:t>would </a:t>
            </a:r>
            <a:r>
              <a:rPr lang="en-US" sz="2000" b="1" u="sng" dirty="0">
                <a:latin typeface="Georgia" panose="02040502050405020303" pitchFamily="18" charset="0"/>
              </a:rPr>
              <a:t>not</a:t>
            </a:r>
            <a:r>
              <a:rPr lang="en-US" sz="2000" u="sng" dirty="0">
                <a:latin typeface="Georgia" panose="02040502050405020303" pitchFamily="18" charset="0"/>
              </a:rPr>
              <a:t> have to agree</a:t>
            </a:r>
            <a:r>
              <a:rPr lang="en-US" sz="2000" dirty="0">
                <a:latin typeface="Georgia" panose="02040502050405020303" pitchFamily="18" charset="0"/>
              </a:rPr>
              <a:t> to ask for SED for a determination.</a:t>
            </a:r>
          </a:p>
          <a:p>
            <a:pPr lvl="1">
              <a:spcBef>
                <a:spcPts val="0"/>
              </a:spcBef>
              <a:spcAft>
                <a:spcPts val="1800"/>
              </a:spcAft>
              <a:buFont typeface="Calibri" panose="020F0502020204030204" pitchFamily="34" charset="0"/>
              <a:buChar char="—"/>
            </a:pPr>
            <a:r>
              <a:rPr lang="en-US" sz="2000" i="1" dirty="0">
                <a:effectLst>
                  <a:outerShdw blurRad="38100" dist="38100" dir="2700000" algn="tl">
                    <a:srgbClr val="000000">
                      <a:alpha val="43137"/>
                    </a:srgbClr>
                  </a:outerShdw>
                </a:effectLst>
                <a:latin typeface="Georgia" panose="02040502050405020303" pitchFamily="18" charset="0"/>
              </a:rPr>
              <a:t>Under position 1 both sides would have to agree to submit current plan—one side or the other could refuse and thereby force negotiation over a new APPR plan.</a:t>
            </a:r>
            <a:endParaRPr lang="en-US" sz="2200" dirty="0">
              <a:effectLst>
                <a:outerShdw blurRad="38100" dist="38100" dir="2700000" algn="tl">
                  <a:srgbClr val="000000">
                    <a:alpha val="43137"/>
                  </a:srgbClr>
                </a:outerShdw>
              </a:effectLst>
            </a:endParaRPr>
          </a:p>
          <a:p>
            <a:pPr>
              <a:spcBef>
                <a:spcPts val="0"/>
              </a:spcBef>
              <a:spcAft>
                <a:spcPts val="1800"/>
              </a:spcAft>
              <a:buFont typeface="Wingdings" panose="05000000000000000000" pitchFamily="2" charset="2"/>
              <a:buChar char="Ø"/>
            </a:pPr>
            <a:endParaRPr lang="en-US" sz="1800" dirty="0"/>
          </a:p>
          <a:p>
            <a:pPr marL="0" indent="0">
              <a:spcBef>
                <a:spcPts val="0"/>
              </a:spcBef>
              <a:spcAft>
                <a:spcPts val="1800"/>
              </a:spcAft>
              <a:buNone/>
            </a:pPr>
            <a:endParaRPr lang="en-US" sz="1800" dirty="0"/>
          </a:p>
          <a:p>
            <a:pPr>
              <a:spcBef>
                <a:spcPts val="0"/>
              </a:spcBef>
              <a:spcAft>
                <a:spcPts val="1800"/>
              </a:spcAft>
              <a:buFont typeface="Wingdings" panose="05000000000000000000" pitchFamily="2" charset="2"/>
              <a:buChar char="Ø"/>
            </a:pPr>
            <a:endParaRPr lang="en-US" sz="2000" dirty="0"/>
          </a:p>
          <a:p>
            <a:pPr>
              <a:spcBef>
                <a:spcPts val="0"/>
              </a:spcBef>
              <a:spcAft>
                <a:spcPts val="1800"/>
              </a:spcAft>
              <a:buFont typeface="Wingdings" panose="05000000000000000000" pitchFamily="2" charset="2"/>
              <a:buChar char="Ø"/>
            </a:pPr>
            <a:endParaRPr lang="en-US" sz="24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16</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96350" y="99949"/>
            <a:ext cx="10996361" cy="1023597"/>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5295"/>
                </a:solidFill>
                <a:latin typeface="+mn-lt"/>
              </a:rPr>
              <a:t>APPR, continued…</a:t>
            </a:r>
            <a:endParaRPr lang="en-US" sz="32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6FCE0147-CD86-6E29-1EF5-6BCCFCBFC65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26034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Current law </a:t>
            </a:r>
            <a:r>
              <a:rPr lang="en-US" sz="2000" u="sng" dirty="0">
                <a:latin typeface="Georgia" panose="02040502050405020303" pitchFamily="18" charset="0"/>
              </a:rPr>
              <a:t>must</a:t>
            </a:r>
            <a:r>
              <a:rPr lang="en-US" sz="2000" dirty="0">
                <a:latin typeface="Georgia" panose="02040502050405020303" pitchFamily="18" charset="0"/>
              </a:rPr>
              <a:t> be significantly adjusted</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Only requires ZEB’s for routes that are feasible. Remove 100% by 2035 requirement</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Independent verification of range</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Additional funding</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State funded feasibility studies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Amortization period of 7-years instead of 12</a:t>
            </a: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17</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Zero Emission Buses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1189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System is not just antiquated, it is broken</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Too few names on lists, too few testing opportunities, tests that don’t assess proper skill set, etc.</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Provisional employees that have provided competent service for 9 months should convert to probationary or permanent employees after 9 months if no test has been offered.</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List of top 5</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Committee to evaluate reforms and recommend them to the Legislature</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Union opposition is significant</a:t>
            </a: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18</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Civil Service Reform</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45417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School safety top priority for school leaders, educators, and parents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State should provide specific allocation for school safety with broad allowable uses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Promote collaboration between school and law enforcement through the implementation of “handle with care” programs.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Allow long term waivers for retirees working as SRO’s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Exempt certain expenditures from the tax cap.</a:t>
            </a:r>
          </a:p>
          <a:p>
            <a:pPr>
              <a:spcBef>
                <a:spcPts val="0"/>
              </a:spcBef>
              <a:spcAft>
                <a:spcPts val="1800"/>
              </a:spcAft>
              <a:buFont typeface="Wingdings" panose="05000000000000000000" pitchFamily="2" charset="2"/>
              <a:buChar char="Ø"/>
            </a:pPr>
            <a:endParaRPr lang="en-US" sz="1200" dirty="0"/>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19</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Student Safety</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EF06D5A9-E2D7-FE5E-08D3-37F2CD778B35}"/>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45079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96807"/>
            <a:ext cx="9753600" cy="4705736"/>
          </a:xfrm>
        </p:spPr>
        <p:txBody>
          <a:bodyPr>
            <a:noAutofit/>
          </a:bodyPr>
          <a:lstStyle/>
          <a:p>
            <a:pPr marL="0" indent="0">
              <a:spcBef>
                <a:spcPts val="0"/>
              </a:spcBef>
              <a:spcAft>
                <a:spcPts val="1800"/>
              </a:spcAft>
              <a:buNone/>
            </a:pPr>
            <a:r>
              <a:rPr lang="en-US" sz="2400" dirty="0">
                <a:latin typeface="Georgia" panose="02040502050405020303" pitchFamily="18" charset="0"/>
              </a:rPr>
              <a:t>Budget proposes an $824 million (2.4%) increase in total School Aid:</a:t>
            </a:r>
          </a:p>
          <a:p>
            <a:pPr>
              <a:spcBef>
                <a:spcPts val="0"/>
              </a:spcBef>
              <a:spcAft>
                <a:spcPts val="1800"/>
              </a:spcAft>
              <a:buFont typeface="Wingdings" panose="05000000000000000000" pitchFamily="2" charset="2"/>
              <a:buChar char="Ø"/>
            </a:pPr>
            <a:r>
              <a:rPr lang="en-US" sz="2400" dirty="0">
                <a:latin typeface="Georgia" panose="02040502050405020303" pitchFamily="18" charset="0"/>
              </a:rPr>
              <a:t>$507 million (2.1%) increase in Foundation Aid</a:t>
            </a:r>
          </a:p>
          <a:p>
            <a:pPr>
              <a:spcBef>
                <a:spcPts val="0"/>
              </a:spcBef>
              <a:spcAft>
                <a:spcPts val="1800"/>
              </a:spcAft>
              <a:buFont typeface="Wingdings" panose="05000000000000000000" pitchFamily="2" charset="2"/>
              <a:buChar char="Ø"/>
            </a:pPr>
            <a:r>
              <a:rPr lang="en-US" sz="2400" dirty="0">
                <a:latin typeface="Georgia" panose="02040502050405020303" pitchFamily="18" charset="0"/>
              </a:rPr>
              <a:t>$318 million (3.2%) increase in expense-based and other aids</a:t>
            </a:r>
          </a:p>
          <a:p>
            <a:pPr marL="0" indent="0">
              <a:spcBef>
                <a:spcPts val="0"/>
              </a:spcBef>
              <a:spcAft>
                <a:spcPts val="1800"/>
              </a:spcAft>
              <a:buNone/>
            </a:pPr>
            <a:r>
              <a:rPr lang="en-US" sz="2400" dirty="0">
                <a:latin typeface="Georgia" panose="02040502050405020303" pitchFamily="18" charset="0"/>
              </a:rPr>
              <a:t>Foundation Aid is reduced by $420 million below what current law formulas would generate (a 3.9% increase).</a:t>
            </a:r>
          </a:p>
          <a:p>
            <a:pPr marL="0" indent="0">
              <a:spcBef>
                <a:spcPts val="0"/>
              </a:spcBef>
              <a:spcAft>
                <a:spcPts val="1800"/>
              </a:spcAft>
              <a:buNone/>
            </a:pPr>
            <a:r>
              <a:rPr lang="en-US" sz="2400" dirty="0">
                <a:latin typeface="Georgia" panose="02040502050405020303" pitchFamily="18" charset="0"/>
              </a:rPr>
              <a:t>Other aids are funded in accordance with current law</a:t>
            </a:r>
          </a:p>
          <a:p>
            <a:pPr marL="0" indent="0">
              <a:spcBef>
                <a:spcPts val="0"/>
              </a:spcBef>
              <a:spcAft>
                <a:spcPts val="1800"/>
              </a:spcAft>
              <a:buNone/>
            </a:pPr>
            <a:endParaRPr lang="en-US" sz="24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School Aid—The Big Picture</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4061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We and other statewide organization have advocated increasing the </a:t>
            </a:r>
            <a:r>
              <a:rPr lang="en-US" sz="2000" dirty="0" err="1">
                <a:latin typeface="Georgia" panose="02040502050405020303" pitchFamily="18" charset="0"/>
              </a:rPr>
              <a:t>aidable</a:t>
            </a:r>
            <a:r>
              <a:rPr lang="en-US" sz="2000" dirty="0">
                <a:latin typeface="Georgia" panose="02040502050405020303" pitchFamily="18" charset="0"/>
              </a:rPr>
              <a:t> salary limit to $60K over a number of years.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This provision is never included in the Executive budget but the one-houses budgets have supported it.</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Big lift again this year given proposed school aid cuts.</a:t>
            </a:r>
            <a:endParaRPr lang="en-US" sz="1200" dirty="0">
              <a:latin typeface="Georgia" panose="02040502050405020303" pitchFamily="18" charset="0"/>
            </a:endParaRP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20</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CTE </a:t>
            </a:r>
            <a:r>
              <a:rPr lang="en-US" sz="3600" b="1" dirty="0" err="1">
                <a:solidFill>
                  <a:srgbClr val="005295"/>
                </a:solidFill>
                <a:latin typeface="+mn-lt"/>
              </a:rPr>
              <a:t>Aidable</a:t>
            </a:r>
            <a:r>
              <a:rPr lang="en-US" sz="3600" b="1" dirty="0">
                <a:solidFill>
                  <a:srgbClr val="005295"/>
                </a:solidFill>
                <a:latin typeface="+mn-lt"/>
              </a:rPr>
              <a:t> Salary Limit</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BC303639-0A77-36FF-EFCA-8D2AAC7BF815}"/>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25342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Increase capital outlay from $100,000 to between $250,000 and approximately $450,000 depending on regional construction index. Downstate counties would get higher annual limit to draw legislative support and reflecting cost of living realities.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We also support allowing the outlay to be combined into one project by using up to 5 years worth of dollars in one project and allowing the outlay to be spread across multiple buildings.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Similar story as the situation with the CTE </a:t>
            </a:r>
            <a:r>
              <a:rPr lang="en-US" sz="2000" dirty="0" err="1">
                <a:latin typeface="Georgia" panose="02040502050405020303" pitchFamily="18" charset="0"/>
              </a:rPr>
              <a:t>aidable</a:t>
            </a:r>
            <a:r>
              <a:rPr lang="en-US" sz="2000" dirty="0">
                <a:latin typeface="Georgia" panose="02040502050405020303" pitchFamily="18" charset="0"/>
              </a:rPr>
              <a:t> salary cap. Legislative support, but no final agreement due to cost issues and priorities.</a:t>
            </a:r>
            <a:endParaRPr lang="en-US" sz="1200" dirty="0">
              <a:latin typeface="Georgia" panose="02040502050405020303" pitchFamily="18" charset="0"/>
            </a:endParaRP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21</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Capital Outlay</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524413EF-C52D-DE97-417D-87BEAD81DCE5}"/>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86550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Increase unrestricted fund balance from 4% to something more.</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Some legislative support for an increase but significant political headwinds.</a:t>
            </a: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22</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Reserve Fund Flexibility</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4E100D9F-D506-8708-A88E-266D0AE0CDD7}"/>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98114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Executive budget did not extend this provision which has been in effect almost continually since March 2020.</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810 TRS retirees earned over 35K during the 2023 calendar year. Awaiting ERS data (SRO’s and bus drivers)</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NYSCOSS supports an extension through the 24-25 SY to provide employees with certainty, but would be pleased with a one year extension.</a:t>
            </a:r>
          </a:p>
          <a:p>
            <a:pPr marL="0" indent="0">
              <a:spcBef>
                <a:spcPts val="0"/>
              </a:spcBef>
              <a:spcAft>
                <a:spcPts val="1800"/>
              </a:spcAft>
              <a:buNone/>
            </a:pPr>
            <a:endParaRPr lang="en-US" sz="1200" dirty="0">
              <a:latin typeface="Georgia" panose="02040502050405020303" pitchFamily="18" charset="0"/>
            </a:endParaRP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23</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Suspension of Retiree Earning Limitations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1A28C1D1-F0E7-A08D-0445-E65975391C08}"/>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426000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1" y="1219200"/>
            <a:ext cx="9753600" cy="4705736"/>
          </a:xfrm>
        </p:spPr>
        <p:txBody>
          <a:bodyPr>
            <a:noAutofit/>
          </a:bodyPr>
          <a:lstStyle/>
          <a:p>
            <a:pPr>
              <a:lnSpc>
                <a:spcPct val="100000"/>
              </a:lnSpc>
              <a:spcBef>
                <a:spcPts val="0"/>
              </a:spcBef>
              <a:spcAft>
                <a:spcPts val="1800"/>
              </a:spcAft>
              <a:buFont typeface="Wingdings" panose="05000000000000000000" pitchFamily="2" charset="2"/>
              <a:buChar char="Ø"/>
            </a:pPr>
            <a:r>
              <a:rPr lang="en-US" sz="2000" dirty="0">
                <a:latin typeface="Georgia" panose="02040502050405020303" pitchFamily="18" charset="0"/>
              </a:rPr>
              <a:t>Prohibit negative tax caps.</a:t>
            </a:r>
          </a:p>
          <a:p>
            <a:pPr>
              <a:lnSpc>
                <a:spcPct val="100000"/>
              </a:lnSpc>
              <a:spcBef>
                <a:spcPts val="0"/>
              </a:spcBef>
              <a:spcAft>
                <a:spcPts val="1800"/>
              </a:spcAft>
              <a:buFont typeface="Wingdings" panose="05000000000000000000" pitchFamily="2" charset="2"/>
              <a:buChar char="Ø"/>
            </a:pPr>
            <a:r>
              <a:rPr lang="en-US" sz="2000" dirty="0">
                <a:latin typeface="Georgia" panose="02040502050405020303" pitchFamily="18" charset="0"/>
              </a:rPr>
              <a:t>Include PILOTs in the tax base growth factor so that district may receive revenue to fund demands for services that tax base additions create. The 2023 State of the State book and Executive Budget briefing book alluded to potential adjustments for PILOTs for housing developments but no action was taken and the Governor veto a bill to cover all PILOTs.</a:t>
            </a:r>
          </a:p>
          <a:p>
            <a:pPr marL="0" indent="0">
              <a:lnSpc>
                <a:spcPct val="100000"/>
              </a:lnSpc>
              <a:spcBef>
                <a:spcPts val="0"/>
              </a:spcBef>
              <a:spcAft>
                <a:spcPts val="1800"/>
              </a:spcAft>
              <a:buNone/>
            </a:pPr>
            <a:endParaRPr lang="en-US" sz="2000" dirty="0">
              <a:latin typeface="Georgia" panose="02040502050405020303" pitchFamily="18" charset="0"/>
            </a:endParaRPr>
          </a:p>
          <a:p>
            <a:pPr marL="0" indent="0">
              <a:lnSpc>
                <a:spcPct val="100000"/>
              </a:lnSpc>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24</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Tax Cap Reform</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18937"/>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59C5F7FC-E7DF-2975-0067-C4EBC506B43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4698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300538"/>
            <a:ext cx="9753600" cy="4705736"/>
          </a:xfrm>
        </p:spPr>
        <p:txBody>
          <a:bodyPr>
            <a:noAutofit/>
          </a:bodyPr>
          <a:lstStyle/>
          <a:p>
            <a:pPr>
              <a:spcBef>
                <a:spcPts val="0"/>
              </a:spcBef>
              <a:spcAft>
                <a:spcPts val="1800"/>
              </a:spcAft>
              <a:buFont typeface="Wingdings" panose="05000000000000000000" pitchFamily="2" charset="2"/>
              <a:buChar char="Ø"/>
            </a:pPr>
            <a:r>
              <a:rPr lang="en-US" sz="2000" dirty="0">
                <a:latin typeface="Georgia" panose="02040502050405020303" pitchFamily="18" charset="0"/>
              </a:rPr>
              <a:t>Legislature may mandate more holidays beyond Asian Lunar New Year and Juneteenth</a:t>
            </a:r>
          </a:p>
          <a:p>
            <a:pPr>
              <a:spcBef>
                <a:spcPts val="0"/>
              </a:spcBef>
              <a:spcAft>
                <a:spcPts val="1800"/>
              </a:spcAft>
              <a:buFont typeface="Wingdings" panose="05000000000000000000" pitchFamily="2" charset="2"/>
              <a:buChar char="Ø"/>
            </a:pPr>
            <a:r>
              <a:rPr lang="en-US" sz="2000" dirty="0">
                <a:latin typeface="Georgia" panose="02040502050405020303" pitchFamily="18" charset="0"/>
              </a:rPr>
              <a:t>Combining a later rating day with August instructional days may save February break</a:t>
            </a:r>
          </a:p>
          <a:p>
            <a:pPr marL="0" indent="0">
              <a:spcBef>
                <a:spcPts val="0"/>
              </a:spcBef>
              <a:spcAft>
                <a:spcPts val="1800"/>
              </a:spcAft>
              <a:buNone/>
            </a:pPr>
            <a:endParaRPr lang="en-US" sz="2000" dirty="0">
              <a:latin typeface="Georgia" panose="02040502050405020303" pitchFamily="18" charset="0"/>
            </a:endParaRPr>
          </a:p>
          <a:p>
            <a:pPr marL="0" indent="0">
              <a:spcBef>
                <a:spcPts val="0"/>
              </a:spcBef>
              <a:spcAft>
                <a:spcPts val="1800"/>
              </a:spcAft>
              <a:buNone/>
            </a:pPr>
            <a:endParaRPr lang="en-US" sz="2000" dirty="0"/>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25</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August Instructional Days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59C5F7FC-E7DF-2975-0067-C4EBC506B439}"/>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91931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219200"/>
            <a:ext cx="10896599" cy="4705736"/>
          </a:xfrm>
        </p:spPr>
        <p:txBody>
          <a:bodyPr>
            <a:noAutofit/>
          </a:bodyPr>
          <a:lstStyle/>
          <a:p>
            <a:pPr marL="182880" indent="-274320">
              <a:spcBef>
                <a:spcPts val="0"/>
              </a:spcBef>
              <a:spcAft>
                <a:spcPts val="1200"/>
              </a:spcAft>
              <a:buAutoNum type="arabicParenR"/>
            </a:pPr>
            <a:r>
              <a:rPr lang="en-US" sz="2000" dirty="0">
                <a:latin typeface="Georgia" panose="02040502050405020303" pitchFamily="18" charset="0"/>
              </a:rPr>
              <a:t>Apply a lower inflation adjustment:  </a:t>
            </a:r>
          </a:p>
          <a:p>
            <a:pPr marL="457200" lvl="1">
              <a:spcBef>
                <a:spcPts val="0"/>
              </a:spcBef>
              <a:spcAft>
                <a:spcPts val="1200"/>
              </a:spcAft>
            </a:pPr>
            <a:r>
              <a:rPr lang="en-US" sz="1600" dirty="0">
                <a:latin typeface="Georgia" panose="02040502050405020303" pitchFamily="18" charset="0"/>
              </a:rPr>
              <a:t>Current law calls for the per pupil “Foundation Amount” to be increased by 4.1% based on average monthly change in the Consumer Price Index over 2023. </a:t>
            </a:r>
          </a:p>
          <a:p>
            <a:pPr marL="457200" lvl="1">
              <a:spcBef>
                <a:spcPts val="0"/>
              </a:spcBef>
              <a:spcAft>
                <a:spcPts val="1200"/>
              </a:spcAft>
            </a:pPr>
            <a:r>
              <a:rPr lang="en-US" sz="1600" dirty="0">
                <a:latin typeface="Georgia" panose="02040502050405020303" pitchFamily="18" charset="0"/>
              </a:rPr>
              <a:t>The budget would substitute an adjustment based on the average annual change in the CPI over the last 10 years, excluding the highest and lowest years—lowers adjustment to 2.4%.</a:t>
            </a:r>
          </a:p>
          <a:p>
            <a:pPr marL="457200" lvl="1">
              <a:spcBef>
                <a:spcPts val="0"/>
              </a:spcBef>
              <a:spcAft>
                <a:spcPts val="1800"/>
              </a:spcAft>
            </a:pPr>
            <a:r>
              <a:rPr lang="en-US" sz="1600" dirty="0">
                <a:latin typeface="Georgia" panose="02040502050405020303" pitchFamily="18" charset="0"/>
              </a:rPr>
              <a:t>For districts </a:t>
            </a:r>
            <a:r>
              <a:rPr lang="en-US" sz="1600" u="sng" dirty="0">
                <a:latin typeface="Georgia" panose="02040502050405020303" pitchFamily="18" charset="0"/>
              </a:rPr>
              <a:t>not on save-harmless</a:t>
            </a:r>
            <a:r>
              <a:rPr lang="en-US" sz="1600" dirty="0">
                <a:latin typeface="Georgia" panose="02040502050405020303" pitchFamily="18" charset="0"/>
              </a:rPr>
              <a:t>, this typically reduces Foundation Aid increases by 1.4 percentage points from State Education Department November estimates (e.g. from 3.9% to 2.5%).* </a:t>
            </a:r>
          </a:p>
          <a:p>
            <a:pPr marL="0" lvl="1" indent="0">
              <a:spcBef>
                <a:spcPts val="0"/>
              </a:spcBef>
              <a:spcAft>
                <a:spcPts val="1200"/>
              </a:spcAft>
              <a:buNone/>
            </a:pPr>
            <a:r>
              <a:rPr lang="en-US" sz="2000" dirty="0">
                <a:latin typeface="Georgia" panose="02040502050405020303" pitchFamily="18" charset="0"/>
              </a:rPr>
              <a:t>2) Reduce Save-Harmless:</a:t>
            </a:r>
          </a:p>
          <a:p>
            <a:pPr marL="457200" lvl="1">
              <a:spcBef>
                <a:spcPts val="0"/>
              </a:spcBef>
              <a:spcAft>
                <a:spcPts val="1200"/>
              </a:spcAft>
            </a:pPr>
            <a:r>
              <a:rPr lang="en-US" sz="1600" dirty="0">
                <a:latin typeface="Georgia" panose="02040502050405020303" pitchFamily="18" charset="0"/>
              </a:rPr>
              <a:t>With save-harmless, districts will not experience a reduction in aid over the prior year. Think of the difference between the sum the formula would generate and the prior year aid as the “save-harmless amount.”</a:t>
            </a:r>
          </a:p>
          <a:p>
            <a:pPr marL="457200" lvl="1">
              <a:spcBef>
                <a:spcPts val="0"/>
              </a:spcBef>
              <a:spcAft>
                <a:spcPts val="1200"/>
              </a:spcAft>
            </a:pPr>
            <a:r>
              <a:rPr lang="en-US" sz="1600" dirty="0">
                <a:latin typeface="Georgia" panose="02040502050405020303" pitchFamily="18" charset="0"/>
              </a:rPr>
              <a:t>The budget would reduce each affected district’s save-harmless amount through a wealth-adjusted calculation; maximum reduction would be 50%, the minimum would be 9%. </a:t>
            </a:r>
          </a:p>
          <a:p>
            <a:pPr marL="457200" lvl="1">
              <a:spcBef>
                <a:spcPts val="0"/>
              </a:spcBef>
              <a:spcAft>
                <a:spcPts val="1200"/>
              </a:spcAft>
            </a:pPr>
            <a:r>
              <a:rPr lang="en-US" sz="1600" dirty="0">
                <a:latin typeface="Georgia" panose="02040502050405020303" pitchFamily="18" charset="0"/>
              </a:rPr>
              <a:t>Half the state’s school districts would experience year-over-year reductions in Foundation Aid. 54% of those districts would face the maximum 50% reduction in save-harmless funding</a:t>
            </a:r>
          </a:p>
          <a:p>
            <a:pPr marL="457200" lvl="1">
              <a:spcBef>
                <a:spcPts val="0"/>
              </a:spcBef>
              <a:spcAft>
                <a:spcPts val="1200"/>
              </a:spcAft>
            </a:pPr>
            <a:endParaRPr lang="en-US" sz="1600" dirty="0">
              <a:latin typeface="Georgia" panose="02040502050405020303" pitchFamily="18" charset="0"/>
            </a:endParaRPr>
          </a:p>
        </p:txBody>
      </p:sp>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3</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5" y="173153"/>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Foundation Aid Changes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5" name="TextBox 4">
            <a:extLst>
              <a:ext uri="{FF2B5EF4-FFF2-40B4-BE49-F238E27FC236}">
                <a16:creationId xmlns:a16="http://schemas.microsoft.com/office/drawing/2014/main" id="{21370F53-90ED-E222-819A-DC262AA785BB}"/>
              </a:ext>
            </a:extLst>
          </p:cNvPr>
          <p:cNvSpPr txBox="1"/>
          <p:nvPr/>
        </p:nvSpPr>
        <p:spPr>
          <a:xfrm>
            <a:off x="1764145" y="6094740"/>
            <a:ext cx="9171709" cy="523220"/>
          </a:xfrm>
          <a:prstGeom prst="rect">
            <a:avLst/>
          </a:prstGeom>
          <a:noFill/>
        </p:spPr>
        <p:txBody>
          <a:bodyPr wrap="square" rtlCol="0">
            <a:spAutoFit/>
          </a:bodyPr>
          <a:lstStyle/>
          <a:p>
            <a:r>
              <a:rPr lang="en-US" sz="1400" dirty="0"/>
              <a:t>* In developing its November current law estimates, the State Education Department lacked full-year inflation data and applied a 3.8% inflation adjustment</a:t>
            </a:r>
          </a:p>
        </p:txBody>
      </p:sp>
    </p:spTree>
    <p:extLst>
      <p:ext uri="{BB962C8B-B14F-4D97-AF65-F5344CB8AC3E}">
        <p14:creationId xmlns:p14="http://schemas.microsoft.com/office/powerpoint/2010/main" val="34991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4</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4" y="173153"/>
            <a:ext cx="114014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Distribution and Impact of the Save-Harmless Reductions</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77599"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8" name="Table 7">
            <a:extLst>
              <a:ext uri="{FF2B5EF4-FFF2-40B4-BE49-F238E27FC236}">
                <a16:creationId xmlns:a16="http://schemas.microsoft.com/office/drawing/2014/main" id="{88084ABE-7F67-278B-6BAE-CBAEFDAA9747}"/>
              </a:ext>
            </a:extLst>
          </p:cNvPr>
          <p:cNvGraphicFramePr>
            <a:graphicFrameLocks noGrp="1"/>
          </p:cNvGraphicFramePr>
          <p:nvPr>
            <p:extLst>
              <p:ext uri="{D42A27DB-BD31-4B8C-83A1-F6EECF244321}">
                <p14:modId xmlns:p14="http://schemas.microsoft.com/office/powerpoint/2010/main" val="2532741"/>
              </p:ext>
            </p:extLst>
          </p:nvPr>
        </p:nvGraphicFramePr>
        <p:xfrm>
          <a:off x="457200" y="2206602"/>
          <a:ext cx="11277600" cy="3426460"/>
        </p:xfrm>
        <a:graphic>
          <a:graphicData uri="http://schemas.openxmlformats.org/drawingml/2006/table">
            <a:tbl>
              <a:tblPr firstRow="1" bandRow="1">
                <a:tableStyleId>{5C22544A-7EE6-4342-B048-85BDC9FD1C3A}</a:tableStyleId>
              </a:tblPr>
              <a:tblGrid>
                <a:gridCol w="2255520">
                  <a:extLst>
                    <a:ext uri="{9D8B030D-6E8A-4147-A177-3AD203B41FA5}">
                      <a16:colId xmlns:a16="http://schemas.microsoft.com/office/drawing/2014/main" val="567474740"/>
                    </a:ext>
                  </a:extLst>
                </a:gridCol>
                <a:gridCol w="2255520">
                  <a:extLst>
                    <a:ext uri="{9D8B030D-6E8A-4147-A177-3AD203B41FA5}">
                      <a16:colId xmlns:a16="http://schemas.microsoft.com/office/drawing/2014/main" val="3611932991"/>
                    </a:ext>
                  </a:extLst>
                </a:gridCol>
                <a:gridCol w="2255520">
                  <a:extLst>
                    <a:ext uri="{9D8B030D-6E8A-4147-A177-3AD203B41FA5}">
                      <a16:colId xmlns:a16="http://schemas.microsoft.com/office/drawing/2014/main" val="687587137"/>
                    </a:ext>
                  </a:extLst>
                </a:gridCol>
                <a:gridCol w="2255520">
                  <a:extLst>
                    <a:ext uri="{9D8B030D-6E8A-4147-A177-3AD203B41FA5}">
                      <a16:colId xmlns:a16="http://schemas.microsoft.com/office/drawing/2014/main" val="132644802"/>
                    </a:ext>
                  </a:extLst>
                </a:gridCol>
                <a:gridCol w="2255520">
                  <a:extLst>
                    <a:ext uri="{9D8B030D-6E8A-4147-A177-3AD203B41FA5}">
                      <a16:colId xmlns:a16="http://schemas.microsoft.com/office/drawing/2014/main" val="2852471174"/>
                    </a:ext>
                  </a:extLst>
                </a:gridCol>
              </a:tblGrid>
              <a:tr h="604930">
                <a:tc>
                  <a:txBody>
                    <a:bodyPr/>
                    <a:lstStyle/>
                    <a:p>
                      <a:pPr algn="l" fontAlgn="b"/>
                      <a:r>
                        <a:rPr lang="en-US" sz="1800" b="0" i="0" u="none" strike="noStrike" dirty="0">
                          <a:solidFill>
                            <a:srgbClr val="000000"/>
                          </a:solidFill>
                          <a:effectLst/>
                          <a:latin typeface="Calibri" panose="020F0502020204030204" pitchFamily="34" charset="0"/>
                        </a:rPr>
                        <a:t> </a:t>
                      </a:r>
                    </a:p>
                  </a:txBody>
                  <a:tcPr marL="7620" marR="7620" marT="7620" marB="0" anchor="b"/>
                </a:tc>
                <a:tc>
                  <a:txBody>
                    <a:bodyPr/>
                    <a:lstStyle/>
                    <a:p>
                      <a:pPr algn="ctr" fontAlgn="b"/>
                      <a:r>
                        <a:rPr lang="en-US" sz="1800" b="1" i="0" u="none" strike="noStrike">
                          <a:solidFill>
                            <a:schemeClr val="bg1"/>
                          </a:solidFill>
                          <a:effectLst/>
                          <a:latin typeface="Calibri" panose="020F0502020204030204" pitchFamily="34" charset="0"/>
                        </a:rPr>
                        <a:t>Share of Proposed Reduction</a:t>
                      </a:r>
                      <a:endParaRPr lang="en-US" sz="18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800" b="1" i="0" u="none" strike="noStrike" dirty="0">
                          <a:solidFill>
                            <a:schemeClr val="bg1"/>
                          </a:solidFill>
                          <a:effectLst/>
                          <a:latin typeface="Calibri" panose="020F0502020204030204" pitchFamily="34" charset="0"/>
                        </a:rPr>
                        <a:t>Reduction in Foundation Aid</a:t>
                      </a:r>
                    </a:p>
                  </a:txBody>
                  <a:tcPr marL="7620" marR="7620" marT="7620" marB="0" anchor="b"/>
                </a:tc>
                <a:tc>
                  <a:txBody>
                    <a:bodyPr/>
                    <a:lstStyle/>
                    <a:p>
                      <a:pPr algn="ctr" fontAlgn="b"/>
                      <a:r>
                        <a:rPr lang="en-US" sz="1800" b="1" i="0" u="none" strike="noStrike">
                          <a:solidFill>
                            <a:schemeClr val="bg1"/>
                          </a:solidFill>
                          <a:effectLst/>
                          <a:latin typeface="Calibri" panose="020F0502020204030204" pitchFamily="34" charset="0"/>
                        </a:rPr>
                        <a:t>Reduction as % of 2023-24 Total General Fund Expenditures</a:t>
                      </a:r>
                      <a:endParaRPr lang="en-US" sz="1800" b="1" i="0" u="none" strike="noStrike" dirty="0">
                        <a:solidFill>
                          <a:schemeClr val="bg1"/>
                        </a:solidFill>
                        <a:effectLst/>
                        <a:latin typeface="Calibri" panose="020F0502020204030204" pitchFamily="34" charset="0"/>
                      </a:endParaRPr>
                    </a:p>
                  </a:txBody>
                  <a:tcPr marL="7620" marR="7620" marT="7620" marB="0" anchor="b"/>
                </a:tc>
                <a:tc>
                  <a:txBody>
                    <a:bodyPr/>
                    <a:lstStyle/>
                    <a:p>
                      <a:pPr algn="ctr" fontAlgn="b"/>
                      <a:r>
                        <a:rPr lang="en-US" sz="1800" b="1" i="0" u="none" strike="noStrike">
                          <a:solidFill>
                            <a:schemeClr val="bg1"/>
                          </a:solidFill>
                          <a:effectLst/>
                          <a:latin typeface="Calibri" panose="020F0502020204030204" pitchFamily="34" charset="0"/>
                        </a:rPr>
                        <a:t>Reduction as % of 2023-24 Tax Levy</a:t>
                      </a:r>
                    </a:p>
                  </a:txBody>
                  <a:tcPr marL="7620" marR="7620" marT="7620" marB="0" anchor="b"/>
                </a:tc>
                <a:extLst>
                  <a:ext uri="{0D108BD9-81ED-4DB2-BD59-A6C34878D82A}">
                    <a16:rowId xmlns:a16="http://schemas.microsoft.com/office/drawing/2014/main" val="1421803262"/>
                  </a:ext>
                </a:extLst>
              </a:tr>
              <a:tr h="370840">
                <a:tc>
                  <a:txBody>
                    <a:bodyPr/>
                    <a:lstStyle/>
                    <a:p>
                      <a:pPr algn="l" fontAlgn="ctr"/>
                      <a:r>
                        <a:rPr lang="en-US" sz="1800" b="1" i="0" u="none" strike="noStrike">
                          <a:solidFill>
                            <a:srgbClr val="000000"/>
                          </a:solidFill>
                          <a:effectLst/>
                          <a:latin typeface="Calibri" panose="020F0502020204030204" pitchFamily="34" charset="0"/>
                        </a:rPr>
                        <a:t>High Need Small Cities &amp; Suburbs</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3.0%</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-1.3%</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-0.5%</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1.3%</a:t>
                      </a:r>
                    </a:p>
                  </a:txBody>
                  <a:tcPr marL="7620" marR="7620" marT="7620" marB="0" anchor="ctr"/>
                </a:tc>
                <a:extLst>
                  <a:ext uri="{0D108BD9-81ED-4DB2-BD59-A6C34878D82A}">
                    <a16:rowId xmlns:a16="http://schemas.microsoft.com/office/drawing/2014/main" val="1449121538"/>
                  </a:ext>
                </a:extLst>
              </a:tr>
              <a:tr h="370840">
                <a:tc>
                  <a:txBody>
                    <a:bodyPr/>
                    <a:lstStyle/>
                    <a:p>
                      <a:pPr algn="l" fontAlgn="ctr"/>
                      <a:r>
                        <a:rPr lang="en-US" sz="1800" b="1" i="0" u="none" strike="noStrike">
                          <a:solidFill>
                            <a:srgbClr val="000000"/>
                          </a:solidFill>
                          <a:effectLst/>
                          <a:latin typeface="Calibri" panose="020F0502020204030204" pitchFamily="34" charset="0"/>
                        </a:rPr>
                        <a:t>High Need Rural</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16.4%</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-4.0%</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-1.7%</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5.1%</a:t>
                      </a:r>
                    </a:p>
                  </a:txBody>
                  <a:tcPr marL="7620" marR="7620" marT="7620" marB="0" anchor="ctr"/>
                </a:tc>
                <a:extLst>
                  <a:ext uri="{0D108BD9-81ED-4DB2-BD59-A6C34878D82A}">
                    <a16:rowId xmlns:a16="http://schemas.microsoft.com/office/drawing/2014/main" val="3081911489"/>
                  </a:ext>
                </a:extLst>
              </a:tr>
              <a:tr h="370840">
                <a:tc>
                  <a:txBody>
                    <a:bodyPr/>
                    <a:lstStyle/>
                    <a:p>
                      <a:pPr algn="l" fontAlgn="ctr"/>
                      <a:r>
                        <a:rPr lang="en-US" sz="1800" b="1" i="0" u="none" strike="noStrike">
                          <a:solidFill>
                            <a:srgbClr val="000000"/>
                          </a:solidFill>
                          <a:effectLst/>
                          <a:latin typeface="Calibri" panose="020F0502020204030204" pitchFamily="34" charset="0"/>
                        </a:rPr>
                        <a:t>Average Need</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55.3%</a:t>
                      </a: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-1.3%</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2.4%</a:t>
                      </a:r>
                    </a:p>
                  </a:txBody>
                  <a:tcPr marL="7620" marR="7620" marT="7620" marB="0" anchor="ctr"/>
                </a:tc>
                <a:extLst>
                  <a:ext uri="{0D108BD9-81ED-4DB2-BD59-A6C34878D82A}">
                    <a16:rowId xmlns:a16="http://schemas.microsoft.com/office/drawing/2014/main" val="593317974"/>
                  </a:ext>
                </a:extLst>
              </a:tr>
              <a:tr h="370840">
                <a:tc>
                  <a:txBody>
                    <a:bodyPr/>
                    <a:lstStyle/>
                    <a:p>
                      <a:pPr algn="l" fontAlgn="ctr"/>
                      <a:r>
                        <a:rPr lang="en-US" sz="1800" b="1" i="0" u="none" strike="noStrike">
                          <a:solidFill>
                            <a:srgbClr val="000000"/>
                          </a:solidFill>
                          <a:effectLst/>
                          <a:latin typeface="Calibri" panose="020F0502020204030204" pitchFamily="34" charset="0"/>
                        </a:rPr>
                        <a:t>Low Need</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25.3%</a:t>
                      </a:r>
                      <a:endParaRPr lang="en-US" sz="18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b="0" i="0" u="none" strike="noStrike" dirty="0">
                          <a:solidFill>
                            <a:srgbClr val="000000"/>
                          </a:solidFill>
                          <a:effectLst/>
                          <a:latin typeface="Calibri" panose="020F0502020204030204" pitchFamily="34" charset="0"/>
                        </a:rPr>
                        <a:t>-8.0%</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-0.7%</a:t>
                      </a:r>
                    </a:p>
                  </a:txBody>
                  <a:tcPr marL="7620" marR="7620" marT="7620" marB="0" anchor="ctr"/>
                </a:tc>
                <a:tc>
                  <a:txBody>
                    <a:bodyPr/>
                    <a:lstStyle/>
                    <a:p>
                      <a:pPr algn="ctr" fontAlgn="ctr"/>
                      <a:r>
                        <a:rPr lang="en-US" sz="1800" b="0" i="0" u="none" strike="noStrike">
                          <a:solidFill>
                            <a:srgbClr val="000000"/>
                          </a:solidFill>
                          <a:effectLst/>
                          <a:latin typeface="Calibri" panose="020F0502020204030204" pitchFamily="34" charset="0"/>
                        </a:rPr>
                        <a:t>0.9%</a:t>
                      </a:r>
                    </a:p>
                  </a:txBody>
                  <a:tcPr marL="7620" marR="7620" marT="7620" marB="0" anchor="ctr"/>
                </a:tc>
                <a:extLst>
                  <a:ext uri="{0D108BD9-81ED-4DB2-BD59-A6C34878D82A}">
                    <a16:rowId xmlns:a16="http://schemas.microsoft.com/office/drawing/2014/main" val="907330220"/>
                  </a:ext>
                </a:extLst>
              </a:tr>
              <a:tr h="370840">
                <a:tc>
                  <a:txBody>
                    <a:bodyPr/>
                    <a:lstStyle/>
                    <a:p>
                      <a:pPr algn="l" fontAlgn="ctr"/>
                      <a:r>
                        <a:rPr lang="en-US" sz="1800" b="1" i="0" u="none" strike="noStrike">
                          <a:solidFill>
                            <a:srgbClr val="000000"/>
                          </a:solidFill>
                          <a:effectLst/>
                          <a:latin typeface="Calibri" panose="020F0502020204030204" pitchFamily="34" charset="0"/>
                        </a:rPr>
                        <a:t>All Save-Harmless Districts</a:t>
                      </a: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100.0%</a:t>
                      </a:r>
                      <a:endParaRPr lang="en-US"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800" b="1" i="0" u="none" strike="noStrike">
                          <a:solidFill>
                            <a:srgbClr val="000000"/>
                          </a:solidFill>
                          <a:effectLst/>
                          <a:latin typeface="Calibri" panose="020F0502020204030204" pitchFamily="34" charset="0"/>
                        </a:rPr>
                        <a:t>-1.1%</a:t>
                      </a:r>
                      <a:endParaRPr lang="en-US" sz="18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US" sz="1800" b="1" i="0" u="none" strike="noStrike" dirty="0">
                          <a:solidFill>
                            <a:srgbClr val="000000"/>
                          </a:solidFill>
                          <a:effectLst/>
                          <a:latin typeface="Calibri" panose="020F0502020204030204" pitchFamily="34" charset="0"/>
                        </a:rPr>
                        <a:t>1.7%</a:t>
                      </a:r>
                    </a:p>
                  </a:txBody>
                  <a:tcPr marL="7620" marR="7620" marT="7620" marB="0" anchor="ctr"/>
                </a:tc>
                <a:extLst>
                  <a:ext uri="{0D108BD9-81ED-4DB2-BD59-A6C34878D82A}">
                    <a16:rowId xmlns:a16="http://schemas.microsoft.com/office/drawing/2014/main" val="1678435037"/>
                  </a:ext>
                </a:extLst>
              </a:tr>
              <a:tr h="370840">
                <a:tc gridSpan="5">
                  <a:txBody>
                    <a:bodyPr/>
                    <a:lstStyle/>
                    <a:p>
                      <a:r>
                        <a:rPr lang="en-US" b="1" dirty="0"/>
                        <a:t>Source: </a:t>
                      </a:r>
                      <a:r>
                        <a:rPr lang="en-US" dirty="0"/>
                        <a:t> NYSCOSS analysis of NYSED School Aid and Property Tax report Card data.</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68805986"/>
                  </a:ext>
                </a:extLst>
              </a:tr>
            </a:tbl>
          </a:graphicData>
        </a:graphic>
      </p:graphicFrame>
      <p:sp>
        <p:nvSpPr>
          <p:cNvPr id="10" name="TextBox 9">
            <a:extLst>
              <a:ext uri="{FF2B5EF4-FFF2-40B4-BE49-F238E27FC236}">
                <a16:creationId xmlns:a16="http://schemas.microsoft.com/office/drawing/2014/main" id="{AE6769B4-3E33-840D-8AC1-9BCD128C2E63}"/>
              </a:ext>
            </a:extLst>
          </p:cNvPr>
          <p:cNvSpPr txBox="1"/>
          <p:nvPr/>
        </p:nvSpPr>
        <p:spPr>
          <a:xfrm>
            <a:off x="457200" y="1498716"/>
            <a:ext cx="11273606" cy="707886"/>
          </a:xfrm>
          <a:prstGeom prst="rect">
            <a:avLst/>
          </a:prstGeom>
          <a:noFill/>
        </p:spPr>
        <p:txBody>
          <a:bodyPr wrap="square" rtlCol="0">
            <a:spAutoFit/>
          </a:bodyPr>
          <a:lstStyle/>
          <a:p>
            <a:pPr algn="ctr"/>
            <a:r>
              <a:rPr lang="en-US" sz="2000" b="1" dirty="0">
                <a:solidFill>
                  <a:schemeClr val="accent1">
                    <a:lumMod val="75000"/>
                  </a:schemeClr>
                </a:solidFill>
              </a:rPr>
              <a:t>Impact of Proposed Save-Harmless Reduction</a:t>
            </a:r>
          </a:p>
          <a:p>
            <a:pPr algn="ctr"/>
            <a:r>
              <a:rPr lang="en-US" sz="2000" b="1" dirty="0">
                <a:solidFill>
                  <a:schemeClr val="accent1">
                    <a:lumMod val="75000"/>
                  </a:schemeClr>
                </a:solidFill>
              </a:rPr>
              <a:t>Districts Grouped by State Education Department Need/Resource Capacity Category</a:t>
            </a:r>
          </a:p>
        </p:txBody>
      </p:sp>
    </p:spTree>
    <p:extLst>
      <p:ext uri="{BB962C8B-B14F-4D97-AF65-F5344CB8AC3E}">
        <p14:creationId xmlns:p14="http://schemas.microsoft.com/office/powerpoint/2010/main" val="240463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5</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33374" y="173153"/>
            <a:ext cx="1140142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Rationale for the cuts… and rebuttal</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1277599"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CAB2CE27-5A5F-B44F-54C4-8AB3F71BDE13}"/>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graphicFrame>
        <p:nvGraphicFramePr>
          <p:cNvPr id="6" name="Table 5">
            <a:extLst>
              <a:ext uri="{FF2B5EF4-FFF2-40B4-BE49-F238E27FC236}">
                <a16:creationId xmlns:a16="http://schemas.microsoft.com/office/drawing/2014/main" id="{0EF2014B-A99E-8202-55E3-1CC8910A2779}"/>
              </a:ext>
            </a:extLst>
          </p:cNvPr>
          <p:cNvGraphicFramePr>
            <a:graphicFrameLocks noGrp="1"/>
          </p:cNvGraphicFramePr>
          <p:nvPr>
            <p:extLst>
              <p:ext uri="{D42A27DB-BD31-4B8C-83A1-F6EECF244321}">
                <p14:modId xmlns:p14="http://schemas.microsoft.com/office/powerpoint/2010/main" val="1546951848"/>
              </p:ext>
            </p:extLst>
          </p:nvPr>
        </p:nvGraphicFramePr>
        <p:xfrm>
          <a:off x="425885" y="1327761"/>
          <a:ext cx="11308914" cy="4735115"/>
        </p:xfrm>
        <a:graphic>
          <a:graphicData uri="http://schemas.openxmlformats.org/drawingml/2006/table">
            <a:tbl>
              <a:tblPr firstRow="1" bandRow="1">
                <a:tableStyleId>{5C22544A-7EE6-4342-B048-85BDC9FD1C3A}</a:tableStyleId>
              </a:tblPr>
              <a:tblGrid>
                <a:gridCol w="4208745">
                  <a:extLst>
                    <a:ext uri="{9D8B030D-6E8A-4147-A177-3AD203B41FA5}">
                      <a16:colId xmlns:a16="http://schemas.microsoft.com/office/drawing/2014/main" val="594300097"/>
                    </a:ext>
                  </a:extLst>
                </a:gridCol>
                <a:gridCol w="7100169">
                  <a:extLst>
                    <a:ext uri="{9D8B030D-6E8A-4147-A177-3AD203B41FA5}">
                      <a16:colId xmlns:a16="http://schemas.microsoft.com/office/drawing/2014/main" val="1370495009"/>
                    </a:ext>
                  </a:extLst>
                </a:gridCol>
              </a:tblGrid>
              <a:tr h="1240075">
                <a:tc>
                  <a:txBody>
                    <a:bodyPr/>
                    <a:lstStyle/>
                    <a:p>
                      <a:pPr>
                        <a:spcAft>
                          <a:spcPts val="400"/>
                        </a:spcAft>
                      </a:pPr>
                      <a:r>
                        <a:rPr lang="en-US" b="0" dirty="0">
                          <a:solidFill>
                            <a:schemeClr val="tx1"/>
                          </a:solidFill>
                        </a:rPr>
                        <a:t>Recent increases were not sustainable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Aft>
                          <a:spcPts val="400"/>
                        </a:spcAft>
                        <a:buFont typeface="Arial" panose="020B0604020202020204" pitchFamily="34" charset="0"/>
                        <a:buChar char="•"/>
                      </a:pPr>
                      <a:r>
                        <a:rPr lang="en-US" b="0" dirty="0">
                          <a:solidFill>
                            <a:schemeClr val="tx1"/>
                          </a:solidFill>
                        </a:rPr>
                        <a:t>Increases moderated on their own with full-funding complete and lower inflation (3.9% under current law)</a:t>
                      </a:r>
                    </a:p>
                    <a:p>
                      <a:pPr marL="285750" indent="-285750">
                        <a:spcAft>
                          <a:spcPts val="400"/>
                        </a:spcAft>
                        <a:buFont typeface="Arial" panose="020B0604020202020204" pitchFamily="34" charset="0"/>
                        <a:buChar char="•"/>
                      </a:pPr>
                      <a:r>
                        <a:rPr lang="en-US" b="0" dirty="0">
                          <a:solidFill>
                            <a:schemeClr val="tx1"/>
                          </a:solidFill>
                        </a:rPr>
                        <a:t>This was not raised as a concern a year ago when Foundation Aid increased 12.3%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8547931"/>
                  </a:ext>
                </a:extLst>
              </a:tr>
              <a:tr h="949217">
                <a:tc>
                  <a:txBody>
                    <a:bodyPr/>
                    <a:lstStyle/>
                    <a:p>
                      <a:pPr>
                        <a:spcAft>
                          <a:spcPts val="400"/>
                        </a:spcAft>
                      </a:pPr>
                      <a:r>
                        <a:rPr lang="en-US" b="0" dirty="0">
                          <a:solidFill>
                            <a:schemeClr val="tx1"/>
                          </a:solidFill>
                        </a:rPr>
                        <a:t>Schools have been benefiting from large increases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spcAft>
                          <a:spcPts val="400"/>
                        </a:spcAft>
                        <a:buFont typeface="Arial" panose="020B0604020202020204" pitchFamily="34" charset="0"/>
                        <a:buChar char="•"/>
                      </a:pPr>
                      <a:r>
                        <a:rPr lang="en-US" b="0" dirty="0">
                          <a:solidFill>
                            <a:schemeClr val="tx1"/>
                          </a:solidFill>
                        </a:rPr>
                        <a:t>True for many, and we are grateful</a:t>
                      </a:r>
                    </a:p>
                    <a:p>
                      <a:pPr marL="285750" indent="-285750">
                        <a:spcAft>
                          <a:spcPts val="400"/>
                        </a:spcAft>
                        <a:buFont typeface="Arial" panose="020B0604020202020204" pitchFamily="34" charset="0"/>
                        <a:buChar char="•"/>
                      </a:pPr>
                      <a:r>
                        <a:rPr lang="en-US" b="0" dirty="0">
                          <a:solidFill>
                            <a:schemeClr val="tx1"/>
                          </a:solidFill>
                        </a:rPr>
                        <a:t>But not all—for 40% of districts, Foundation Aid increases did not keep up with inflation over the last 3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933990"/>
                  </a:ext>
                </a:extLst>
              </a:tr>
              <a:tr h="516328">
                <a:tc>
                  <a:txBody>
                    <a:bodyPr/>
                    <a:lstStyle/>
                    <a:p>
                      <a:pPr>
                        <a:spcAft>
                          <a:spcPts val="400"/>
                        </a:spcAft>
                      </a:pPr>
                      <a:r>
                        <a:rPr lang="en-US" b="0" dirty="0">
                          <a:solidFill>
                            <a:schemeClr val="tx1"/>
                          </a:solidFill>
                        </a:rPr>
                        <a:t>Schools have built up reserves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400"/>
                        </a:spcAft>
                        <a:buFont typeface="Arial" panose="020B0604020202020204" pitchFamily="34" charset="0"/>
                        <a:buChar char="•"/>
                      </a:pPr>
                      <a:r>
                        <a:rPr lang="en-US" b="0" dirty="0">
                          <a:solidFill>
                            <a:schemeClr val="tx1"/>
                          </a:solidFill>
                        </a:rPr>
                        <a:t>Policymakers should hope so, with federal COVID-relief aid expiring</a:t>
                      </a:r>
                    </a:p>
                    <a:p>
                      <a:pPr marL="285750" indent="-285750">
                        <a:spcAft>
                          <a:spcPts val="400"/>
                        </a:spcAft>
                        <a:buFont typeface="Arial" panose="020B0604020202020204" pitchFamily="34" charset="0"/>
                        <a:buChar char="•"/>
                      </a:pPr>
                      <a:r>
                        <a:rPr lang="en-US" b="0" dirty="0">
                          <a:solidFill>
                            <a:schemeClr val="tx1"/>
                          </a:solidFill>
                        </a:rPr>
                        <a:t>Municipalities have no percentage limit on unrestricted fund balance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333568"/>
                  </a:ext>
                </a:extLst>
              </a:tr>
              <a:tr h="949217">
                <a:tc>
                  <a: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lang="en-US" b="0" dirty="0">
                          <a:solidFill>
                            <a:schemeClr val="tx1"/>
                          </a:solidFill>
                        </a:rPr>
                        <a:t>Districts have lost enrollment causing them to fall on to save-harmless</a:t>
                      </a:r>
                    </a:p>
                    <a:p>
                      <a:pPr>
                        <a:spcAft>
                          <a:spcPts val="400"/>
                        </a:spcAft>
                      </a:pPr>
                      <a:endParaRPr lang="en-US"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285750" indent="-285750">
                        <a:spcAft>
                          <a:spcPts val="400"/>
                        </a:spcAft>
                        <a:buFont typeface="Arial" panose="020B0604020202020204" pitchFamily="34" charset="0"/>
                        <a:buChar char="•"/>
                      </a:pPr>
                      <a:r>
                        <a:rPr lang="en-US" b="0" dirty="0">
                          <a:solidFill>
                            <a:schemeClr val="tx1"/>
                          </a:solidFill>
                        </a:rPr>
                        <a:t>This was not raised as an issue the last 2 years—save-harmless was preserved and a 3% minimum increase was provided</a:t>
                      </a:r>
                    </a:p>
                    <a:p>
                      <a:pPr marL="285750" indent="-285750">
                        <a:spcAft>
                          <a:spcPts val="400"/>
                        </a:spcAft>
                        <a:buFont typeface="Arial" panose="020B0604020202020204" pitchFamily="34" charset="0"/>
                        <a:buChar char="•"/>
                      </a:pPr>
                      <a:r>
                        <a:rPr lang="en-US" b="0" dirty="0">
                          <a:solidFill>
                            <a:schemeClr val="tx1"/>
                          </a:solidFill>
                        </a:rPr>
                        <a:t>Schools may be serving fewer students, but they are doing more for students and families than ever before</a:t>
                      </a:r>
                    </a:p>
                    <a:p>
                      <a:pPr marL="285750" marR="0" lvl="0"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b="0" dirty="0">
                          <a:solidFill>
                            <a:schemeClr val="tx1"/>
                          </a:solidFill>
                        </a:rPr>
                        <a:t>Cutting aid does nothing to improve opportunities for students in districts with significant enrollment declines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8962283"/>
                  </a:ext>
                </a:extLst>
              </a:tr>
            </a:tbl>
          </a:graphicData>
        </a:graphic>
      </p:graphicFrame>
    </p:spTree>
    <p:extLst>
      <p:ext uri="{BB962C8B-B14F-4D97-AF65-F5344CB8AC3E}">
        <p14:creationId xmlns:p14="http://schemas.microsoft.com/office/powerpoint/2010/main" val="109873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B75EC-1DA5-94BB-83F7-B868016266AD}"/>
              </a:ext>
            </a:extLst>
          </p:cNvPr>
          <p:cNvPicPr>
            <a:picLocks noChangeAspect="1"/>
          </p:cNvPicPr>
          <p:nvPr/>
        </p:nvPicPr>
        <p:blipFill>
          <a:blip r:embed="rId2"/>
          <a:stretch>
            <a:fillRect/>
          </a:stretch>
        </p:blipFill>
        <p:spPr>
          <a:xfrm>
            <a:off x="6319294" y="182562"/>
            <a:ext cx="5183523" cy="6492875"/>
          </a:xfrm>
          <a:prstGeom prst="rect">
            <a:avLst/>
          </a:prstGeom>
        </p:spPr>
      </p:pic>
      <p:sp>
        <p:nvSpPr>
          <p:cNvPr id="3" name="Content Placeholder 2">
            <a:extLst>
              <a:ext uri="{FF2B5EF4-FFF2-40B4-BE49-F238E27FC236}">
                <a16:creationId xmlns:a16="http://schemas.microsoft.com/office/drawing/2014/main" id="{E785DC99-69DD-4499-0DF1-3E30B26C75B5}"/>
              </a:ext>
            </a:extLst>
          </p:cNvPr>
          <p:cNvSpPr>
            <a:spLocks noGrp="1"/>
          </p:cNvSpPr>
          <p:nvPr>
            <p:ph idx="1"/>
          </p:nvPr>
        </p:nvSpPr>
        <p:spPr>
          <a:xfrm>
            <a:off x="258618" y="544945"/>
            <a:ext cx="5772727" cy="5632018"/>
          </a:xfrm>
        </p:spPr>
        <p:txBody>
          <a:bodyPr/>
          <a:lstStyle/>
          <a:p>
            <a:pPr marL="0" indent="0">
              <a:spcBef>
                <a:spcPts val="0"/>
              </a:spcBef>
              <a:spcAft>
                <a:spcPts val="2400"/>
              </a:spcAft>
              <a:buNone/>
            </a:pPr>
            <a:r>
              <a:rPr lang="en-US" dirty="0">
                <a:latin typeface="Georgia" panose="02040502050405020303" pitchFamily="18" charset="0"/>
              </a:rPr>
              <a:t>On our website—</a:t>
            </a:r>
            <a:r>
              <a:rPr lang="en-US" dirty="0">
                <a:hlinkClick r:id="rId3"/>
              </a:rPr>
              <a:t>www.nyscoss.org</a:t>
            </a:r>
            <a:endParaRPr lang="en-US" dirty="0"/>
          </a:p>
          <a:p>
            <a:pPr marL="0" indent="0">
              <a:spcBef>
                <a:spcPts val="0"/>
              </a:spcBef>
              <a:spcAft>
                <a:spcPts val="2400"/>
              </a:spcAft>
              <a:buNone/>
            </a:pPr>
            <a:r>
              <a:rPr lang="en-US" dirty="0">
                <a:latin typeface="Georgia" panose="02040502050405020303" pitchFamily="18" charset="0"/>
              </a:rPr>
              <a:t>The spreadsheet will produce 4 reports for any district:</a:t>
            </a:r>
          </a:p>
          <a:p>
            <a:pPr>
              <a:spcBef>
                <a:spcPts val="0"/>
              </a:spcBef>
              <a:spcAft>
                <a:spcPts val="2400"/>
              </a:spcAft>
            </a:pPr>
            <a:r>
              <a:rPr lang="en-US" sz="2400" dirty="0">
                <a:latin typeface="Georgia" panose="02040502050405020303" pitchFamily="18" charset="0"/>
              </a:rPr>
              <a:t>All Aids Summary (pictured)</a:t>
            </a:r>
          </a:p>
          <a:p>
            <a:pPr>
              <a:spcBef>
                <a:spcPts val="0"/>
              </a:spcBef>
              <a:spcAft>
                <a:spcPts val="2400"/>
              </a:spcAft>
            </a:pPr>
            <a:r>
              <a:rPr lang="en-US" sz="2400" dirty="0">
                <a:latin typeface="Georgia" panose="02040502050405020303" pitchFamily="18" charset="0"/>
              </a:rPr>
              <a:t>Save-Harmless Summary</a:t>
            </a:r>
          </a:p>
          <a:p>
            <a:pPr>
              <a:spcBef>
                <a:spcPts val="0"/>
              </a:spcBef>
              <a:spcAft>
                <a:spcPts val="2400"/>
              </a:spcAft>
            </a:pPr>
            <a:r>
              <a:rPr lang="en-US" sz="2400" dirty="0">
                <a:latin typeface="Georgia" panose="02040502050405020303" pitchFamily="18" charset="0"/>
              </a:rPr>
              <a:t>Foundation Aid Analysis</a:t>
            </a:r>
          </a:p>
          <a:p>
            <a:pPr>
              <a:spcBef>
                <a:spcPts val="0"/>
              </a:spcBef>
              <a:spcAft>
                <a:spcPts val="2400"/>
              </a:spcAft>
            </a:pPr>
            <a:r>
              <a:rPr lang="en-US" sz="2400" dirty="0">
                <a:latin typeface="Georgia" panose="02040502050405020303" pitchFamily="18" charset="0"/>
              </a:rPr>
              <a:t>Estimate Changes Over Time  </a:t>
            </a:r>
          </a:p>
          <a:p>
            <a:pPr marL="0" indent="0">
              <a:spcBef>
                <a:spcPts val="0"/>
              </a:spcBef>
              <a:spcAft>
                <a:spcPts val="2400"/>
              </a:spcAft>
              <a:buNone/>
            </a:pPr>
            <a:r>
              <a:rPr lang="en-US" sz="2400" dirty="0">
                <a:latin typeface="Georgia" panose="02040502050405020303" pitchFamily="18" charset="0"/>
              </a:rPr>
              <a:t>CODE LIST tab provides code numbers for all districts </a:t>
            </a:r>
          </a:p>
        </p:txBody>
      </p:sp>
      <p:sp>
        <p:nvSpPr>
          <p:cNvPr id="5" name="Slide Number Placeholder 4">
            <a:extLst>
              <a:ext uri="{FF2B5EF4-FFF2-40B4-BE49-F238E27FC236}">
                <a16:creationId xmlns:a16="http://schemas.microsoft.com/office/drawing/2014/main" id="{F58D9FD4-9203-65DE-6115-85A011BC8D31}"/>
              </a:ext>
            </a:extLst>
          </p:cNvPr>
          <p:cNvSpPr>
            <a:spLocks noGrp="1"/>
          </p:cNvSpPr>
          <p:nvPr>
            <p:ph type="sldNum" sz="quarter" idx="12"/>
          </p:nvPr>
        </p:nvSpPr>
        <p:spPr/>
        <p:txBody>
          <a:bodyPr/>
          <a:lstStyle/>
          <a:p>
            <a:fld id="{AEA7DDB3-CC9C-481E-8BB2-DEB0F7A4F745}" type="slidenum">
              <a:rPr lang="en-US" sz="1600" b="1" smtClean="0">
                <a:solidFill>
                  <a:schemeClr val="accent1">
                    <a:lumMod val="75000"/>
                  </a:schemeClr>
                </a:solidFill>
              </a:rPr>
              <a:t>6</a:t>
            </a:fld>
            <a:endParaRPr lang="en-US" sz="1600" b="1" dirty="0">
              <a:solidFill>
                <a:schemeClr val="accent1">
                  <a:lumMod val="75000"/>
                </a:schemeClr>
              </a:solidFill>
            </a:endParaRPr>
          </a:p>
        </p:txBody>
      </p:sp>
      <p:pic>
        <p:nvPicPr>
          <p:cNvPr id="6" name="Picture 5" descr="NYSCOSS_LOGO_stacked.color.jpg">
            <a:extLst>
              <a:ext uri="{FF2B5EF4-FFF2-40B4-BE49-F238E27FC236}">
                <a16:creationId xmlns:a16="http://schemas.microsoft.com/office/drawing/2014/main" id="{C1F54429-0D03-2C3D-D74F-E19CE3A7F0DB}"/>
              </a:ext>
            </a:extLst>
          </p:cNvPr>
          <p:cNvPicPr>
            <a:picLocks noChangeArrowheads="1"/>
          </p:cNvPicPr>
          <p:nvPr/>
        </p:nvPicPr>
        <p:blipFill>
          <a:blip r:embed="rId4"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114578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2FB62F-B80F-87E5-9E70-8EE12BC6A17C}"/>
              </a:ext>
            </a:extLst>
          </p:cNvPr>
          <p:cNvSpPr>
            <a:spLocks noGrp="1"/>
          </p:cNvSpPr>
          <p:nvPr>
            <p:ph idx="1"/>
          </p:nvPr>
        </p:nvSpPr>
        <p:spPr>
          <a:xfrm>
            <a:off x="288307" y="375737"/>
            <a:ext cx="3057939" cy="5753100"/>
          </a:xfrm>
        </p:spPr>
        <p:txBody>
          <a:bodyPr/>
          <a:lstStyle/>
          <a:p>
            <a:pPr marL="0" indent="0">
              <a:buNone/>
            </a:pPr>
            <a:r>
              <a:rPr lang="en-US" b="1" dirty="0">
                <a:solidFill>
                  <a:schemeClr val="accent1">
                    <a:lumMod val="75000"/>
                  </a:schemeClr>
                </a:solidFill>
              </a:rPr>
              <a:t>Foundation Aid Analysis</a:t>
            </a:r>
          </a:p>
          <a:p>
            <a:pPr marL="0" indent="0">
              <a:buNone/>
            </a:pPr>
            <a:endParaRPr lang="en-US" dirty="0"/>
          </a:p>
          <a:p>
            <a:pPr marL="0" indent="0">
              <a:buNone/>
            </a:pPr>
            <a:r>
              <a:rPr lang="en-US" sz="2400" dirty="0">
                <a:latin typeface="Georgia" panose="02040502050405020303" pitchFamily="18" charset="0"/>
              </a:rPr>
              <a:t>Presents historical information on some key variables</a:t>
            </a:r>
          </a:p>
        </p:txBody>
      </p:sp>
      <p:sp>
        <p:nvSpPr>
          <p:cNvPr id="4" name="Slide Number Placeholder 3">
            <a:extLst>
              <a:ext uri="{FF2B5EF4-FFF2-40B4-BE49-F238E27FC236}">
                <a16:creationId xmlns:a16="http://schemas.microsoft.com/office/drawing/2014/main" id="{E62ACAE3-B700-224E-C673-8BF3278D815D}"/>
              </a:ext>
            </a:extLst>
          </p:cNvPr>
          <p:cNvSpPr>
            <a:spLocks noGrp="1"/>
          </p:cNvSpPr>
          <p:nvPr>
            <p:ph type="sldNum" sz="quarter" idx="12"/>
          </p:nvPr>
        </p:nvSpPr>
        <p:spPr/>
        <p:txBody>
          <a:bodyPr/>
          <a:lstStyle/>
          <a:p>
            <a:fld id="{AEA7DDB3-CC9C-481E-8BB2-DEB0F7A4F745}" type="slidenum">
              <a:rPr lang="en-US" sz="1400" b="1" smtClean="0">
                <a:solidFill>
                  <a:schemeClr val="accent1">
                    <a:lumMod val="75000"/>
                  </a:schemeClr>
                </a:solidFill>
              </a:rPr>
              <a:t>7</a:t>
            </a:fld>
            <a:endParaRPr lang="en-US" sz="1400" b="1">
              <a:solidFill>
                <a:schemeClr val="accent1">
                  <a:lumMod val="75000"/>
                </a:schemeClr>
              </a:solidFill>
            </a:endParaRPr>
          </a:p>
        </p:txBody>
      </p:sp>
      <p:pic>
        <p:nvPicPr>
          <p:cNvPr id="6" name="Picture 5">
            <a:extLst>
              <a:ext uri="{FF2B5EF4-FFF2-40B4-BE49-F238E27FC236}">
                <a16:creationId xmlns:a16="http://schemas.microsoft.com/office/drawing/2014/main" id="{EC133C6E-6E97-DA15-5F86-1F7F3E958E9E}"/>
              </a:ext>
            </a:extLst>
          </p:cNvPr>
          <p:cNvPicPr>
            <a:picLocks noChangeAspect="1"/>
          </p:cNvPicPr>
          <p:nvPr/>
        </p:nvPicPr>
        <p:blipFill>
          <a:blip r:embed="rId2"/>
          <a:stretch>
            <a:fillRect/>
          </a:stretch>
        </p:blipFill>
        <p:spPr>
          <a:xfrm>
            <a:off x="4497053" y="552450"/>
            <a:ext cx="7406640" cy="5753100"/>
          </a:xfrm>
          <a:prstGeom prst="rect">
            <a:avLst/>
          </a:prstGeom>
          <a:ln>
            <a:solidFill>
              <a:schemeClr val="accent1"/>
            </a:solidFill>
          </a:ln>
        </p:spPr>
      </p:pic>
      <p:pic>
        <p:nvPicPr>
          <p:cNvPr id="7" name="Picture 6" descr="NYSCOSS_LOGO_stacked.color.jpg">
            <a:extLst>
              <a:ext uri="{FF2B5EF4-FFF2-40B4-BE49-F238E27FC236}">
                <a16:creationId xmlns:a16="http://schemas.microsoft.com/office/drawing/2014/main" id="{B0E406B6-FF23-80D1-70A4-3892800568CF}"/>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240347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85DC99-69DD-4499-0DF1-3E30B26C75B5}"/>
              </a:ext>
            </a:extLst>
          </p:cNvPr>
          <p:cNvSpPr>
            <a:spLocks noGrp="1"/>
          </p:cNvSpPr>
          <p:nvPr>
            <p:ph idx="1"/>
          </p:nvPr>
        </p:nvSpPr>
        <p:spPr>
          <a:xfrm>
            <a:off x="258618" y="544945"/>
            <a:ext cx="5772727" cy="5632018"/>
          </a:xfrm>
        </p:spPr>
        <p:txBody>
          <a:bodyPr/>
          <a:lstStyle/>
          <a:p>
            <a:pPr marL="0" indent="0">
              <a:spcBef>
                <a:spcPts val="0"/>
              </a:spcBef>
              <a:spcAft>
                <a:spcPts val="2400"/>
              </a:spcAft>
              <a:buNone/>
            </a:pPr>
            <a:r>
              <a:rPr lang="en-US" b="1" dirty="0">
                <a:solidFill>
                  <a:srgbClr val="005295"/>
                </a:solidFill>
              </a:rPr>
              <a:t>The Save-Harmless Summary</a:t>
            </a:r>
          </a:p>
          <a:p>
            <a:pPr marL="0" indent="0">
              <a:spcBef>
                <a:spcPts val="0"/>
              </a:spcBef>
              <a:spcAft>
                <a:spcPts val="2400"/>
              </a:spcAft>
              <a:buNone/>
            </a:pPr>
            <a:r>
              <a:rPr lang="en-US" sz="2400" dirty="0">
                <a:latin typeface="Georgia" panose="02040502050405020303" pitchFamily="18" charset="0"/>
              </a:rPr>
              <a:t>Identifies:</a:t>
            </a:r>
          </a:p>
          <a:p>
            <a:pPr>
              <a:spcBef>
                <a:spcPts val="0"/>
              </a:spcBef>
              <a:spcAft>
                <a:spcPts val="2400"/>
              </a:spcAft>
            </a:pPr>
            <a:r>
              <a:rPr lang="en-US" sz="2400" dirty="0">
                <a:latin typeface="Georgia" panose="02040502050405020303" pitchFamily="18" charset="0"/>
              </a:rPr>
              <a:t>Amount of cut, if any</a:t>
            </a:r>
          </a:p>
          <a:p>
            <a:pPr>
              <a:spcBef>
                <a:spcPts val="0"/>
              </a:spcBef>
              <a:spcAft>
                <a:spcPts val="2400"/>
              </a:spcAft>
            </a:pPr>
            <a:r>
              <a:rPr lang="en-US" sz="2400" dirty="0">
                <a:latin typeface="Georgia" panose="02040502050405020303" pitchFamily="18" charset="0"/>
              </a:rPr>
              <a:t>Cut as % of save-harmless</a:t>
            </a:r>
          </a:p>
          <a:p>
            <a:pPr>
              <a:spcBef>
                <a:spcPts val="0"/>
              </a:spcBef>
              <a:spcAft>
                <a:spcPts val="2400"/>
              </a:spcAft>
            </a:pPr>
            <a:r>
              <a:rPr lang="en-US" sz="2400" dirty="0">
                <a:latin typeface="Georgia" panose="02040502050405020303" pitchFamily="18" charset="0"/>
              </a:rPr>
              <a:t>Cut as % of total general fund expenditures</a:t>
            </a:r>
          </a:p>
          <a:p>
            <a:pPr>
              <a:spcBef>
                <a:spcPts val="0"/>
              </a:spcBef>
              <a:spcAft>
                <a:spcPts val="2400"/>
              </a:spcAft>
            </a:pPr>
            <a:r>
              <a:rPr lang="en-US" sz="2400" dirty="0">
                <a:latin typeface="Georgia" panose="02040502050405020303" pitchFamily="18" charset="0"/>
              </a:rPr>
              <a:t>Cut as % of tax levy</a:t>
            </a:r>
          </a:p>
        </p:txBody>
      </p:sp>
      <p:pic>
        <p:nvPicPr>
          <p:cNvPr id="2" name="Picture 1">
            <a:extLst>
              <a:ext uri="{FF2B5EF4-FFF2-40B4-BE49-F238E27FC236}">
                <a16:creationId xmlns:a16="http://schemas.microsoft.com/office/drawing/2014/main" id="{F0B411A6-8538-82B6-11B0-2B236BE73E34}"/>
              </a:ext>
            </a:extLst>
          </p:cNvPr>
          <p:cNvPicPr>
            <a:picLocks noChangeAspect="1"/>
          </p:cNvPicPr>
          <p:nvPr/>
        </p:nvPicPr>
        <p:blipFill>
          <a:blip r:embed="rId2"/>
          <a:stretch>
            <a:fillRect/>
          </a:stretch>
        </p:blipFill>
        <p:spPr>
          <a:xfrm>
            <a:off x="5713868" y="834947"/>
            <a:ext cx="5914252" cy="4928543"/>
          </a:xfrm>
          <a:prstGeom prst="rect">
            <a:avLst/>
          </a:prstGeom>
          <a:ln>
            <a:solidFill>
              <a:schemeClr val="accent1"/>
            </a:solidFill>
          </a:ln>
        </p:spPr>
      </p:pic>
      <p:sp>
        <p:nvSpPr>
          <p:cNvPr id="9" name="Slide Number Placeholder 8">
            <a:extLst>
              <a:ext uri="{FF2B5EF4-FFF2-40B4-BE49-F238E27FC236}">
                <a16:creationId xmlns:a16="http://schemas.microsoft.com/office/drawing/2014/main" id="{FA9D1D43-004A-7D3E-788A-AC38238D473E}"/>
              </a:ext>
            </a:extLst>
          </p:cNvPr>
          <p:cNvSpPr>
            <a:spLocks noGrp="1"/>
          </p:cNvSpPr>
          <p:nvPr>
            <p:ph type="sldNum" sz="quarter" idx="12"/>
          </p:nvPr>
        </p:nvSpPr>
        <p:spPr/>
        <p:txBody>
          <a:bodyPr/>
          <a:lstStyle/>
          <a:p>
            <a:fld id="{AEA7DDB3-CC9C-481E-8BB2-DEB0F7A4F745}" type="slidenum">
              <a:rPr lang="en-US" sz="1600" b="1" smtClean="0">
                <a:solidFill>
                  <a:schemeClr val="accent1">
                    <a:lumMod val="75000"/>
                  </a:schemeClr>
                </a:solidFill>
              </a:rPr>
              <a:t>8</a:t>
            </a:fld>
            <a:endParaRPr lang="en-US" sz="1600" b="1" dirty="0">
              <a:solidFill>
                <a:schemeClr val="accent1">
                  <a:lumMod val="75000"/>
                </a:schemeClr>
              </a:solidFill>
            </a:endParaRPr>
          </a:p>
        </p:txBody>
      </p:sp>
      <p:pic>
        <p:nvPicPr>
          <p:cNvPr id="10" name="Picture 9" descr="NYSCOSS_LOGO_stacked.color.jpg">
            <a:extLst>
              <a:ext uri="{FF2B5EF4-FFF2-40B4-BE49-F238E27FC236}">
                <a16:creationId xmlns:a16="http://schemas.microsoft.com/office/drawing/2014/main" id="{16217EF7-25BA-1DD7-74B5-651E2F3F16FF}"/>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Tree>
    <p:extLst>
      <p:ext uri="{BB962C8B-B14F-4D97-AF65-F5344CB8AC3E}">
        <p14:creationId xmlns:p14="http://schemas.microsoft.com/office/powerpoint/2010/main" val="300147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Slide Number Placeholder 1"/>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B1050B-8FD7-42AC-ADE7-9FDF082EB205}" type="slidenum">
              <a:rPr lang="en-US" sz="1600" b="1">
                <a:solidFill>
                  <a:srgbClr val="005295"/>
                </a:solidFill>
              </a:rPr>
              <a:pPr fontAlgn="base">
                <a:spcBef>
                  <a:spcPct val="0"/>
                </a:spcBef>
                <a:spcAft>
                  <a:spcPct val="0"/>
                </a:spcAft>
                <a:defRPr/>
              </a:pPr>
              <a:t>9</a:t>
            </a:fld>
            <a:endParaRPr lang="en-US" sz="1600" b="1" dirty="0">
              <a:solidFill>
                <a:srgbClr val="005295"/>
              </a:solidFill>
            </a:endParaRPr>
          </a:p>
        </p:txBody>
      </p:sp>
      <p:sp>
        <p:nvSpPr>
          <p:cNvPr id="2" name="Title 3">
            <a:extLst>
              <a:ext uri="{FF2B5EF4-FFF2-40B4-BE49-F238E27FC236}">
                <a16:creationId xmlns:a16="http://schemas.microsoft.com/office/drawing/2014/main" id="{9672E00D-E835-5B5B-D5B0-D0C144522358}"/>
              </a:ext>
            </a:extLst>
          </p:cNvPr>
          <p:cNvSpPr txBox="1">
            <a:spLocks/>
          </p:cNvSpPr>
          <p:nvPr/>
        </p:nvSpPr>
        <p:spPr>
          <a:xfrm>
            <a:off x="385216" y="181112"/>
            <a:ext cx="10515600" cy="93803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5295"/>
                </a:solidFill>
                <a:latin typeface="+mn-lt"/>
              </a:rPr>
              <a:t>Reviewing the Foundation Aid formula</a:t>
            </a:r>
            <a:endParaRPr lang="en-US" sz="3600" dirty="0">
              <a:solidFill>
                <a:srgbClr val="005295"/>
              </a:solidFill>
              <a:latin typeface="+mn-lt"/>
            </a:endParaRPr>
          </a:p>
        </p:txBody>
      </p:sp>
      <p:cxnSp>
        <p:nvCxnSpPr>
          <p:cNvPr id="4" name="Straight Connector 3">
            <a:extLst>
              <a:ext uri="{FF2B5EF4-FFF2-40B4-BE49-F238E27FC236}">
                <a16:creationId xmlns:a16="http://schemas.microsoft.com/office/drawing/2014/main" id="{352BE465-D8D5-5790-B009-73B00EB795CE}"/>
              </a:ext>
            </a:extLst>
          </p:cNvPr>
          <p:cNvCxnSpPr>
            <a:cxnSpLocks/>
          </p:cNvCxnSpPr>
          <p:nvPr/>
        </p:nvCxnSpPr>
        <p:spPr>
          <a:xfrm>
            <a:off x="457200" y="1143000"/>
            <a:ext cx="10896600" cy="0"/>
          </a:xfrm>
          <a:prstGeom prst="line">
            <a:avLst/>
          </a:prstGeom>
          <a:ln w="82550" cmpd="thickThin">
            <a:solidFill>
              <a:srgbClr val="005295"/>
            </a:solidFill>
          </a:ln>
        </p:spPr>
        <p:style>
          <a:lnRef idx="1">
            <a:schemeClr val="accent1"/>
          </a:lnRef>
          <a:fillRef idx="0">
            <a:schemeClr val="accent1"/>
          </a:fillRef>
          <a:effectRef idx="0">
            <a:schemeClr val="accent1"/>
          </a:effectRef>
          <a:fontRef idx="minor">
            <a:schemeClr val="tx1"/>
          </a:fontRef>
        </p:style>
      </p:cxnSp>
      <p:pic>
        <p:nvPicPr>
          <p:cNvPr id="3" name="Picture 2" descr="NYSCOSS_LOGO_stacked.color.jpg">
            <a:extLst>
              <a:ext uri="{FF2B5EF4-FFF2-40B4-BE49-F238E27FC236}">
                <a16:creationId xmlns:a16="http://schemas.microsoft.com/office/drawing/2014/main" id="{812DC25B-C98B-C78A-BC9D-36EABF3F80D0}"/>
              </a:ext>
            </a:extLst>
          </p:cNvPr>
          <p:cNvPicPr>
            <a:picLocks noChangeArrowheads="1"/>
          </p:cNvPicPr>
          <p:nvPr/>
        </p:nvPicPr>
        <p:blipFill>
          <a:blip r:embed="rId3" cstate="print"/>
          <a:srcRect/>
          <a:stretch>
            <a:fillRect/>
          </a:stretch>
        </p:blipFill>
        <p:spPr bwMode="auto">
          <a:xfrm>
            <a:off x="294543" y="5808096"/>
            <a:ext cx="1087313" cy="913379"/>
          </a:xfrm>
          <a:prstGeom prst="rect">
            <a:avLst/>
          </a:prstGeom>
          <a:noFill/>
          <a:ln w="9525">
            <a:noFill/>
            <a:miter lim="800000"/>
            <a:headEnd/>
            <a:tailEnd/>
          </a:ln>
        </p:spPr>
      </p:pic>
      <p:sp>
        <p:nvSpPr>
          <p:cNvPr id="7" name="Content Placeholder 8">
            <a:extLst>
              <a:ext uri="{FF2B5EF4-FFF2-40B4-BE49-F238E27FC236}">
                <a16:creationId xmlns:a16="http://schemas.microsoft.com/office/drawing/2014/main" id="{3C458BAC-45F2-AEAA-8DA7-CA8059675647}"/>
              </a:ext>
            </a:extLst>
          </p:cNvPr>
          <p:cNvSpPr>
            <a:spLocks noGrp="1"/>
          </p:cNvSpPr>
          <p:nvPr>
            <p:ph idx="1"/>
          </p:nvPr>
        </p:nvSpPr>
        <p:spPr>
          <a:xfrm>
            <a:off x="457200" y="1234277"/>
            <a:ext cx="10896599" cy="4705736"/>
          </a:xfrm>
        </p:spPr>
        <p:txBody>
          <a:bodyPr>
            <a:noAutofit/>
          </a:bodyPr>
          <a:lstStyle/>
          <a:p>
            <a:pPr>
              <a:spcBef>
                <a:spcPts val="0"/>
              </a:spcBef>
              <a:spcAft>
                <a:spcPts val="600"/>
              </a:spcAft>
              <a:buFont typeface="Wingdings" panose="05000000000000000000" pitchFamily="2" charset="2"/>
              <a:buChar char="§"/>
            </a:pPr>
            <a:r>
              <a:rPr lang="en-US" sz="1650" b="1" dirty="0">
                <a:latin typeface="Georgia" panose="02040502050405020303" pitchFamily="18" charset="0"/>
              </a:rPr>
              <a:t>2007 formula was an under-appreciated achievement in public policy, but…</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Study behind basic per pupil amount (Foundation Amount) has not been updated in years</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Regional Cost Index values have never been updated; current design produces steep differences among neighboring districts</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Still using 2000 Census poverty data and problems have emerged with Free and Reduced-Price Lunch data</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Formula includes an “Expected Local Contribution”—there was no property tax cap when the formula began</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We have learned more about how children’s circumstances affect learning</a:t>
            </a:r>
          </a:p>
          <a:p>
            <a:pPr marL="548640" lvl="1">
              <a:spcBef>
                <a:spcPts val="0"/>
              </a:spcBef>
              <a:spcAft>
                <a:spcPts val="1800"/>
              </a:spcAft>
              <a:buFont typeface="Calibri" panose="020F0502020204030204" pitchFamily="34" charset="0"/>
              <a:buChar char="―"/>
            </a:pPr>
            <a:r>
              <a:rPr lang="en-US" sz="1650" dirty="0">
                <a:latin typeface="Georgia" panose="02040502050405020303" pitchFamily="18" charset="0"/>
              </a:rPr>
              <a:t>43% of districts are not “on the formula” under current law for 2024-25 – on save-harmless </a:t>
            </a:r>
          </a:p>
          <a:p>
            <a:pPr>
              <a:spcBef>
                <a:spcPts val="0"/>
              </a:spcBef>
              <a:spcAft>
                <a:spcPts val="600"/>
              </a:spcAft>
              <a:buFont typeface="Wingdings" panose="05000000000000000000" pitchFamily="2" charset="2"/>
              <a:buChar char="§"/>
            </a:pPr>
            <a:r>
              <a:rPr lang="en-US" sz="1650" b="1" dirty="0">
                <a:latin typeface="Georgia" panose="02040502050405020303" pitchFamily="18" charset="0"/>
              </a:rPr>
              <a:t>Process for review?</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Who should lead—State Education Department or a commission?</a:t>
            </a:r>
          </a:p>
          <a:p>
            <a:pPr marL="548640" lvl="1">
              <a:spcBef>
                <a:spcPts val="0"/>
              </a:spcBef>
              <a:spcAft>
                <a:spcPts val="1000"/>
              </a:spcAft>
              <a:buFont typeface="Calibri" panose="020F0502020204030204" pitchFamily="34" charset="0"/>
              <a:buChar char="—"/>
            </a:pPr>
            <a:r>
              <a:rPr lang="en-US" sz="1650" dirty="0">
                <a:latin typeface="Georgia" panose="02040502050405020303" pitchFamily="18" charset="0"/>
              </a:rPr>
              <a:t>SED requested $1 million to support research needed to update Foundation Aid … All statewide public school groups supported funding … Funding was included in Assembly and Senate one-house budgets …</a:t>
            </a:r>
            <a:r>
              <a:rPr lang="en-US" sz="1650" i="1" dirty="0">
                <a:latin typeface="Georgia" panose="02040502050405020303" pitchFamily="18" charset="0"/>
              </a:rPr>
              <a:t>But no funding was included in enacted budget</a:t>
            </a:r>
          </a:p>
          <a:p>
            <a:pPr marL="548640" lvl="1">
              <a:spcBef>
                <a:spcPts val="0"/>
              </a:spcBef>
              <a:spcAft>
                <a:spcPts val="1200"/>
              </a:spcAft>
              <a:buFont typeface="Calibri" panose="020F0502020204030204" pitchFamily="34" charset="0"/>
              <a:buChar char="—"/>
            </a:pPr>
            <a:r>
              <a:rPr lang="en-US" sz="1650" dirty="0">
                <a:latin typeface="Georgia" panose="02040502050405020303" pitchFamily="18" charset="0"/>
              </a:rPr>
              <a:t>ECB groups met with SED several times in August and recommended an approach for the review</a:t>
            </a:r>
          </a:p>
          <a:p>
            <a:pPr>
              <a:spcBef>
                <a:spcPts val="0"/>
              </a:spcBef>
              <a:spcAft>
                <a:spcPts val="600"/>
              </a:spcAft>
              <a:buFont typeface="Wingdings" panose="05000000000000000000" pitchFamily="2" charset="2"/>
              <a:buChar char="Ø"/>
            </a:pPr>
            <a:endParaRPr lang="en-US" sz="1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74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2373</TotalTime>
  <Words>2473</Words>
  <Application>Microsoft Office PowerPoint</Application>
  <PresentationFormat>Widescreen</PresentationFormat>
  <Paragraphs>264</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Lowry</dc:creator>
  <cp:lastModifiedBy>Bob Lowry</cp:lastModifiedBy>
  <cp:revision>12</cp:revision>
  <cp:lastPrinted>2023-11-02T20:15:20Z</cp:lastPrinted>
  <dcterms:created xsi:type="dcterms:W3CDTF">2023-11-01T13:27:56Z</dcterms:created>
  <dcterms:modified xsi:type="dcterms:W3CDTF">2024-03-28T19:39:34Z</dcterms:modified>
</cp:coreProperties>
</file>